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503" r:id="rId2"/>
    <p:sldId id="434" r:id="rId3"/>
    <p:sldId id="450" r:id="rId4"/>
    <p:sldId id="564" r:id="rId5"/>
    <p:sldId id="565" r:id="rId6"/>
    <p:sldId id="566" r:id="rId7"/>
    <p:sldId id="506" r:id="rId8"/>
    <p:sldId id="489" r:id="rId9"/>
    <p:sldId id="510" r:id="rId10"/>
    <p:sldId id="562" r:id="rId11"/>
    <p:sldId id="528" r:id="rId12"/>
    <p:sldId id="561" r:id="rId13"/>
    <p:sldId id="529" r:id="rId14"/>
    <p:sldId id="557" r:id="rId15"/>
    <p:sldId id="558" r:id="rId16"/>
    <p:sldId id="559" r:id="rId17"/>
    <p:sldId id="560" r:id="rId18"/>
    <p:sldId id="570" r:id="rId19"/>
    <p:sldId id="530" r:id="rId20"/>
    <p:sldId id="532" r:id="rId21"/>
    <p:sldId id="531" r:id="rId22"/>
    <p:sldId id="533" r:id="rId23"/>
    <p:sldId id="534" r:id="rId24"/>
    <p:sldId id="567" r:id="rId25"/>
    <p:sldId id="535" r:id="rId26"/>
    <p:sldId id="539" r:id="rId27"/>
    <p:sldId id="540" r:id="rId28"/>
    <p:sldId id="546" r:id="rId29"/>
    <p:sldId id="547" r:id="rId30"/>
    <p:sldId id="548" r:id="rId31"/>
    <p:sldId id="549" r:id="rId32"/>
    <p:sldId id="550" r:id="rId33"/>
    <p:sldId id="551" r:id="rId34"/>
    <p:sldId id="552" r:id="rId35"/>
    <p:sldId id="553" r:id="rId36"/>
    <p:sldId id="563" r:id="rId37"/>
    <p:sldId id="541" r:id="rId38"/>
    <p:sldId id="554" r:id="rId39"/>
    <p:sldId id="555" r:id="rId40"/>
    <p:sldId id="543" r:id="rId41"/>
    <p:sldId id="568" r:id="rId42"/>
    <p:sldId id="507" r:id="rId43"/>
  </p:sldIdLst>
  <p:sldSz cx="9144000" cy="6858000" type="screen4x3"/>
  <p:notesSz cx="6797675" cy="99282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A6DD"/>
    <a:srgbClr val="C5F1FF"/>
    <a:srgbClr val="828F96"/>
    <a:srgbClr val="69767D"/>
    <a:srgbClr val="0066FF"/>
    <a:srgbClr val="3399FF"/>
    <a:srgbClr val="4D4D4D"/>
    <a:srgbClr val="008F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6825" autoAdjust="0"/>
  </p:normalViewPr>
  <p:slideViewPr>
    <p:cSldViewPr>
      <p:cViewPr>
        <p:scale>
          <a:sx n="90" d="100"/>
          <a:sy n="90" d="100"/>
        </p:scale>
        <p:origin x="-816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9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40.191.18.2\grupos\Base%20Grupos%20Exportador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40.191.18.2\grupos\Base%20Grupos%20Exportador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40.191.18.2\grupos\Base%20Grupos%20Exportador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40.191.18.2\grupos\Base%20Grupos%20Exportado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style val="25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spPr>
            <a:solidFill>
              <a:srgbClr val="0099FF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es-AR"/>
              </a:p>
            </c:txPr>
            <c:dLblPos val="outEnd"/>
            <c:showVal val="1"/>
          </c:dLbls>
          <c:cat>
            <c:strRef>
              <c:f>Porcentajes!$K$133:$K$158</c:f>
              <c:strCache>
                <c:ptCount val="26"/>
                <c:pt idx="0">
                  <c:v>MAQUINARIA AGRICOLA</c:v>
                </c:pt>
                <c:pt idx="1">
                  <c:v>APICULTURA</c:v>
                </c:pt>
                <c:pt idx="2">
                  <c:v>ALIMENTOS -otros-</c:v>
                </c:pt>
                <c:pt idx="3">
                  <c:v>FRUTAS Y VERDURAS</c:v>
                </c:pt>
                <c:pt idx="4">
                  <c:v>VINOS</c:v>
                </c:pt>
                <c:pt idx="5">
                  <c:v>AUDIOVISUALES</c:v>
                </c:pt>
                <c:pt idx="6">
                  <c:v>AUTOPARTES</c:v>
                </c:pt>
                <c:pt idx="7">
                  <c:v>EDUCACION</c:v>
                </c:pt>
                <c:pt idx="8">
                  <c:v>MAQUINARIA</c:v>
                </c:pt>
                <c:pt idx="9">
                  <c:v>MODA</c:v>
                </c:pt>
                <c:pt idx="10">
                  <c:v>ACEITES</c:v>
                </c:pt>
                <c:pt idx="11">
                  <c:v>CONSTRUCCION</c:v>
                </c:pt>
                <c:pt idx="12">
                  <c:v>COSMETICOS</c:v>
                </c:pt>
                <c:pt idx="13">
                  <c:v>ELECTRO ELECTRONICA</c:v>
                </c:pt>
                <c:pt idx="14">
                  <c:v>EQUIPAMENTO MEDICO </c:v>
                </c:pt>
                <c:pt idx="15">
                  <c:v>FERRETERIA</c:v>
                </c:pt>
                <c:pt idx="16">
                  <c:v>GOURMET</c:v>
                </c:pt>
                <c:pt idx="17">
                  <c:v>MUEBLES</c:v>
                </c:pt>
                <c:pt idx="18">
                  <c:v>TURISMO</c:v>
                </c:pt>
                <c:pt idx="19">
                  <c:v>BIOTECNOLOGIA</c:v>
                </c:pt>
                <c:pt idx="20">
                  <c:v>CULTURA</c:v>
                </c:pt>
                <c:pt idx="21">
                  <c:v>DEPORTES</c:v>
                </c:pt>
                <c:pt idx="22">
                  <c:v>JOYERIA</c:v>
                </c:pt>
                <c:pt idx="23">
                  <c:v>JUEGOS</c:v>
                </c:pt>
                <c:pt idx="24">
                  <c:v>MARROQUINERIA</c:v>
                </c:pt>
                <c:pt idx="25">
                  <c:v>TECNOLOGIA INFORMATICA</c:v>
                </c:pt>
              </c:strCache>
            </c:strRef>
          </c:cat>
          <c:val>
            <c:numRef>
              <c:f>Porcentajes!$L$133:$L$158</c:f>
              <c:numCache>
                <c:formatCode>General</c:formatCode>
                <c:ptCount val="26"/>
                <c:pt idx="0">
                  <c:v>8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</c:numCache>
            </c:numRef>
          </c:val>
        </c:ser>
        <c:dLbls>
          <c:showVal val="1"/>
        </c:dLbls>
        <c:gapWidth val="52"/>
        <c:axId val="71981312"/>
        <c:axId val="75090560"/>
      </c:barChart>
      <c:catAx>
        <c:axId val="71981312"/>
        <c:scaling>
          <c:orientation val="maxMin"/>
        </c:scaling>
        <c:axPos val="l"/>
        <c:majorGridlines/>
        <c:majorTickMark val="none"/>
        <c:tickLblPos val="nextTo"/>
        <c:txPr>
          <a:bodyPr/>
          <a:lstStyle/>
          <a:p>
            <a:pPr>
              <a:defRPr sz="900"/>
            </a:pPr>
            <a:endParaRPr lang="es-AR"/>
          </a:p>
        </c:txPr>
        <c:crossAx val="75090560"/>
        <c:crosses val="autoZero"/>
        <c:auto val="1"/>
        <c:lblAlgn val="ctr"/>
        <c:lblOffset val="100"/>
      </c:catAx>
      <c:valAx>
        <c:axId val="75090560"/>
        <c:scaling>
          <c:orientation val="minMax"/>
        </c:scaling>
        <c:axPos val="t"/>
        <c:numFmt formatCode="General" sourceLinked="1"/>
        <c:majorTickMark val="none"/>
        <c:tickLblPos val="nextTo"/>
        <c:crossAx val="71981312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chart>
    <c:autoTitleDeleted val="1"/>
    <c:plotArea>
      <c:layout>
        <c:manualLayout>
          <c:layoutTarget val="inner"/>
          <c:xMode val="edge"/>
          <c:yMode val="edge"/>
          <c:x val="0.1721877941284129"/>
          <c:y val="8.6516911853148179E-2"/>
          <c:w val="0.81316019275630458"/>
          <c:h val="0.7630814850957377"/>
        </c:manualLayout>
      </c:layout>
      <c:lineChart>
        <c:grouping val="standard"/>
        <c:ser>
          <c:idx val="0"/>
          <c:order val="0"/>
          <c:tx>
            <c:strRef>
              <c:f>Porcentajes!$B$61</c:f>
              <c:strCache>
                <c:ptCount val="1"/>
                <c:pt idx="0">
                  <c:v>Cantidad de Grupos</c:v>
                </c:pt>
              </c:strCache>
            </c:strRef>
          </c:tx>
          <c:cat>
            <c:numRef>
              <c:f>Porcentajes!$A$62:$A$77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Porcentajes!$B$62:$B$77</c:f>
              <c:numCache>
                <c:formatCode>General</c:formatCode>
                <c:ptCount val="16"/>
                <c:pt idx="0">
                  <c:v>7</c:v>
                </c:pt>
                <c:pt idx="1">
                  <c:v>12</c:v>
                </c:pt>
                <c:pt idx="2">
                  <c:v>25</c:v>
                </c:pt>
                <c:pt idx="3">
                  <c:v>29</c:v>
                </c:pt>
                <c:pt idx="4">
                  <c:v>34</c:v>
                </c:pt>
                <c:pt idx="5">
                  <c:v>37</c:v>
                </c:pt>
                <c:pt idx="6">
                  <c:v>41</c:v>
                </c:pt>
                <c:pt idx="7">
                  <c:v>49</c:v>
                </c:pt>
                <c:pt idx="8">
                  <c:v>46</c:v>
                </c:pt>
                <c:pt idx="9">
                  <c:v>50</c:v>
                </c:pt>
                <c:pt idx="10">
                  <c:v>54</c:v>
                </c:pt>
                <c:pt idx="11">
                  <c:v>61</c:v>
                </c:pt>
                <c:pt idx="12">
                  <c:v>61</c:v>
                </c:pt>
                <c:pt idx="13">
                  <c:v>56</c:v>
                </c:pt>
                <c:pt idx="14">
                  <c:v>69</c:v>
                </c:pt>
                <c:pt idx="15">
                  <c:v>76</c:v>
                </c:pt>
              </c:numCache>
            </c:numRef>
          </c:val>
        </c:ser>
        <c:ser>
          <c:idx val="1"/>
          <c:order val="1"/>
          <c:tx>
            <c:strRef>
              <c:f>Porcentajes!$C$61</c:f>
              <c:strCache>
                <c:ptCount val="1"/>
                <c:pt idx="0">
                  <c:v>Cantidad de Empresas</c:v>
                </c:pt>
              </c:strCache>
            </c:strRef>
          </c:tx>
          <c:cat>
            <c:numRef>
              <c:f>Porcentajes!$A$62:$A$77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Porcentajes!$C$62:$C$77</c:f>
              <c:numCache>
                <c:formatCode>General</c:formatCode>
                <c:ptCount val="16"/>
                <c:pt idx="0">
                  <c:v>65</c:v>
                </c:pt>
                <c:pt idx="1">
                  <c:v>123</c:v>
                </c:pt>
                <c:pt idx="2">
                  <c:v>214</c:v>
                </c:pt>
                <c:pt idx="3">
                  <c:v>231</c:v>
                </c:pt>
                <c:pt idx="4">
                  <c:v>260</c:v>
                </c:pt>
                <c:pt idx="5">
                  <c:v>288</c:v>
                </c:pt>
                <c:pt idx="6">
                  <c:v>300</c:v>
                </c:pt>
                <c:pt idx="7">
                  <c:v>354</c:v>
                </c:pt>
                <c:pt idx="8">
                  <c:v>315</c:v>
                </c:pt>
                <c:pt idx="9">
                  <c:v>337</c:v>
                </c:pt>
                <c:pt idx="10">
                  <c:v>345</c:v>
                </c:pt>
                <c:pt idx="11">
                  <c:v>406</c:v>
                </c:pt>
                <c:pt idx="12">
                  <c:v>396</c:v>
                </c:pt>
                <c:pt idx="13">
                  <c:v>339</c:v>
                </c:pt>
                <c:pt idx="14">
                  <c:v>432</c:v>
                </c:pt>
                <c:pt idx="15">
                  <c:v>465</c:v>
                </c:pt>
              </c:numCache>
            </c:numRef>
          </c:val>
        </c:ser>
        <c:marker val="1"/>
        <c:axId val="75191040"/>
        <c:axId val="75192576"/>
      </c:lineChart>
      <c:catAx>
        <c:axId val="75191040"/>
        <c:scaling>
          <c:orientation val="minMax"/>
        </c:scaling>
        <c:axPos val="b"/>
        <c:numFmt formatCode="General" sourceLinked="1"/>
        <c:majorTickMark val="none"/>
        <c:tickLblPos val="nextTo"/>
        <c:crossAx val="75192576"/>
        <c:crosses val="autoZero"/>
        <c:auto val="1"/>
        <c:lblAlgn val="ctr"/>
        <c:lblOffset val="100"/>
      </c:catAx>
      <c:valAx>
        <c:axId val="75192576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s-AR"/>
                  <a:t>Cantidad de Grupos y de Empresas en el Programa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751910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style val="7"/>
  <c:chart>
    <c:title>
      <c:tx>
        <c:rich>
          <a:bodyPr/>
          <a:lstStyle/>
          <a:p>
            <a:pPr>
              <a:defRPr lang="es-AR"/>
            </a:pPr>
            <a:r>
              <a:rPr lang="es-AR" dirty="0" smtClean="0"/>
              <a:t>Progresión de las exportaciones </a:t>
            </a:r>
            <a:r>
              <a:rPr lang="es-AR" dirty="0"/>
              <a:t>en millones de </a:t>
            </a:r>
            <a:r>
              <a:rPr lang="es-AR" dirty="0" smtClean="0"/>
              <a:t>dólares</a:t>
            </a:r>
            <a:endParaRPr lang="es-AR" dirty="0"/>
          </a:p>
        </c:rich>
      </c:tx>
      <c:layout>
        <c:manualLayout>
          <c:xMode val="edge"/>
          <c:yMode val="edge"/>
          <c:x val="0.14875215601975322"/>
          <c:y val="5.716299600714324E-3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8.4398268124261072E-2"/>
          <c:y val="7.1546691140231503E-2"/>
          <c:w val="0.8460370013766878"/>
          <c:h val="0.8191648621314056"/>
        </c:manualLayout>
      </c:layout>
      <c:bar3DChart>
        <c:barDir val="col"/>
        <c:grouping val="clustered"/>
        <c:ser>
          <c:idx val="0"/>
          <c:order val="0"/>
          <c:tx>
            <c:strRef>
              <c:f>Porcentajes!$H$62:$H$67</c:f>
              <c:strCache>
                <c:ptCount val="1"/>
                <c:pt idx="0">
                  <c:v>Año 2009 2010 2011 2012 2013</c:v>
                </c:pt>
              </c:strCache>
            </c:strRef>
          </c:tx>
          <c:spPr>
            <a:solidFill>
              <a:srgbClr val="00A6DD"/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es-AR"/>
              </a:p>
            </c:txPr>
            <c:showVal val="1"/>
          </c:dLbls>
          <c:cat>
            <c:numRef>
              <c:f>Porcentajes!$H$63:$H$67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Porcentajes!$I$63:$I$67</c:f>
              <c:numCache>
                <c:formatCode>General</c:formatCode>
                <c:ptCount val="5"/>
                <c:pt idx="0">
                  <c:v>145.4</c:v>
                </c:pt>
                <c:pt idx="1">
                  <c:v>218.3</c:v>
                </c:pt>
                <c:pt idx="2">
                  <c:v>242.4</c:v>
                </c:pt>
                <c:pt idx="3">
                  <c:v>236.1</c:v>
                </c:pt>
                <c:pt idx="4">
                  <c:v>210.6</c:v>
                </c:pt>
              </c:numCache>
            </c:numRef>
          </c:val>
        </c:ser>
        <c:shape val="box"/>
        <c:axId val="75217152"/>
        <c:axId val="75218944"/>
        <c:axId val="0"/>
      </c:bar3DChart>
      <c:catAx>
        <c:axId val="752171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s-AR"/>
            </a:pPr>
            <a:endParaRPr lang="es-AR"/>
          </a:p>
        </c:txPr>
        <c:crossAx val="75218944"/>
        <c:crosses val="autoZero"/>
        <c:auto val="1"/>
        <c:lblAlgn val="ctr"/>
        <c:lblOffset val="100"/>
      </c:catAx>
      <c:valAx>
        <c:axId val="7521894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es-AR"/>
            </a:pPr>
            <a:endParaRPr lang="es-AR"/>
          </a:p>
        </c:txPr>
        <c:crossAx val="75217152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style val="7"/>
  <c:chart>
    <c:title>
      <c:tx>
        <c:rich>
          <a:bodyPr/>
          <a:lstStyle/>
          <a:p>
            <a:pPr>
              <a:defRPr/>
            </a:pPr>
            <a:r>
              <a:rPr lang="en-US"/>
              <a:t>Progresión de las</a:t>
            </a:r>
            <a:r>
              <a:rPr lang="en-US" baseline="0"/>
              <a:t> E</a:t>
            </a:r>
            <a:r>
              <a:rPr lang="en-US"/>
              <a:t>xportaciones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Porcentajes!$I$62</c:f>
              <c:strCache>
                <c:ptCount val="1"/>
                <c:pt idx="0">
                  <c:v>Exportaciones de los grupos en millones de dolares</c:v>
                </c:pt>
              </c:strCache>
            </c:strRef>
          </c:tx>
          <c:spPr>
            <a:solidFill>
              <a:srgbClr val="009EDB"/>
            </a:solidFill>
          </c:spPr>
          <c:cat>
            <c:numRef>
              <c:f>Porcentajes!$H$63:$H$67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Porcentajes!$I$63:$I$67</c:f>
              <c:numCache>
                <c:formatCode>General</c:formatCode>
                <c:ptCount val="5"/>
                <c:pt idx="0">
                  <c:v>145.4</c:v>
                </c:pt>
                <c:pt idx="1">
                  <c:v>218.3</c:v>
                </c:pt>
                <c:pt idx="2">
                  <c:v>242.4</c:v>
                </c:pt>
                <c:pt idx="3">
                  <c:v>236.1</c:v>
                </c:pt>
                <c:pt idx="4">
                  <c:v>210.6</c:v>
                </c:pt>
              </c:numCache>
            </c:numRef>
          </c:val>
        </c:ser>
        <c:gapWidth val="148"/>
        <c:overlap val="-25"/>
        <c:axId val="75834112"/>
        <c:axId val="75836032"/>
      </c:barChart>
      <c:lineChart>
        <c:grouping val="standard"/>
        <c:ser>
          <c:idx val="1"/>
          <c:order val="1"/>
          <c:tx>
            <c:strRef>
              <c:f>Porcentajes!$J$62</c:f>
              <c:strCache>
                <c:ptCount val="1"/>
                <c:pt idx="0">
                  <c:v>Exportaciones argentinas en miles de dolares</c:v>
                </c:pt>
              </c:strCache>
            </c:strRef>
          </c:tx>
          <c:spPr>
            <a:ln>
              <a:solidFill>
                <a:srgbClr val="FCAF17"/>
              </a:solidFill>
            </a:ln>
          </c:spPr>
          <c:marker>
            <c:symbol val="circle"/>
            <c:size val="5"/>
            <c:spPr>
              <a:solidFill>
                <a:srgbClr val="FCAF17"/>
              </a:solidFill>
              <a:ln>
                <a:solidFill>
                  <a:srgbClr val="FFFF66"/>
                </a:solidFill>
              </a:ln>
            </c:spPr>
          </c:marker>
          <c:cat>
            <c:numRef>
              <c:f>Porcentajes!$H$63:$H$67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Porcentajes!$J$63:$J$67</c:f>
              <c:numCache>
                <c:formatCode>#,##0</c:formatCode>
                <c:ptCount val="5"/>
                <c:pt idx="0">
                  <c:v>70018844</c:v>
                </c:pt>
                <c:pt idx="1">
                  <c:v>55672101</c:v>
                </c:pt>
                <c:pt idx="2">
                  <c:v>68187212</c:v>
                </c:pt>
                <c:pt idx="3">
                  <c:v>84051136</c:v>
                </c:pt>
                <c:pt idx="4">
                  <c:v>80927102</c:v>
                </c:pt>
              </c:numCache>
            </c:numRef>
          </c:val>
        </c:ser>
        <c:marker val="1"/>
        <c:axId val="75844224"/>
        <c:axId val="75842304"/>
      </c:lineChart>
      <c:catAx>
        <c:axId val="75834112"/>
        <c:scaling>
          <c:orientation val="minMax"/>
        </c:scaling>
        <c:axPos val="b"/>
        <c:numFmt formatCode="General" sourceLinked="1"/>
        <c:majorTickMark val="none"/>
        <c:tickLblPos val="nextTo"/>
        <c:crossAx val="75836032"/>
        <c:crosses val="autoZero"/>
        <c:auto val="1"/>
        <c:lblAlgn val="ctr"/>
        <c:lblOffset val="100"/>
      </c:catAx>
      <c:valAx>
        <c:axId val="7583603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Millones de USD</a:t>
                </a:r>
              </a:p>
            </c:rich>
          </c:tx>
          <c:layout>
            <c:manualLayout>
              <c:xMode val="edge"/>
              <c:yMode val="edge"/>
              <c:x val="2.5993425170566742E-2"/>
              <c:y val="0.28515437914757397"/>
            </c:manualLayout>
          </c:layout>
        </c:title>
        <c:numFmt formatCode="General" sourceLinked="1"/>
        <c:majorTickMark val="none"/>
        <c:tickLblPos val="nextTo"/>
        <c:spPr>
          <a:ln w="9525">
            <a:noFill/>
          </a:ln>
        </c:spPr>
        <c:crossAx val="75834112"/>
        <c:crosses val="autoZero"/>
        <c:crossBetween val="between"/>
      </c:valAx>
      <c:valAx>
        <c:axId val="75842304"/>
        <c:scaling>
          <c:orientation val="minMax"/>
        </c:scaling>
        <c:axPos val="r"/>
        <c:numFmt formatCode="#,##0" sourceLinked="1"/>
        <c:tickLblPos val="nextTo"/>
        <c:spPr>
          <a:ln>
            <a:noFill/>
          </a:ln>
        </c:spPr>
        <c:crossAx val="75844224"/>
        <c:crosses val="max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0.95317076636450071"/>
                <c:y val="0.29084541799553776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en-US"/>
                    <a:t>Millones</a:t>
                  </a:r>
                  <a:r>
                    <a:rPr lang="en-US" baseline="0"/>
                    <a:t> de USD</a:t>
                  </a:r>
                  <a:endParaRPr lang="en-US"/>
                </a:p>
              </c:rich>
            </c:tx>
          </c:dispUnitsLbl>
        </c:dispUnits>
      </c:valAx>
      <c:catAx>
        <c:axId val="75844224"/>
        <c:scaling>
          <c:orientation val="minMax"/>
        </c:scaling>
        <c:delete val="1"/>
        <c:axPos val="b"/>
        <c:numFmt formatCode="General" sourceLinked="1"/>
        <c:tickLblPos val="nextTo"/>
        <c:crossAx val="75842304"/>
        <c:crosses val="autoZero"/>
        <c:auto val="1"/>
        <c:lblAlgn val="ctr"/>
        <c:lblOffset val="100"/>
      </c:catAx>
    </c:plotArea>
    <c:legend>
      <c:legendPos val="b"/>
      <c:layout/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A21FA6D-DF3C-43C0-8C0F-0E7B5D6DDA2C}" type="datetimeFigureOut">
              <a:rPr lang="es-AR"/>
              <a:pPr>
                <a:defRPr/>
              </a:pPr>
              <a:t>18/11/2014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76A6DA2-43F5-4517-A1F9-500A57CA2B9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46CBCD7-7537-4645-88F3-F4C8BFB29214}" type="datetimeFigureOut">
              <a:rPr lang="es-AR"/>
              <a:pPr>
                <a:defRPr/>
              </a:pPr>
              <a:t>18/11/2014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8C7DCE6-4D5A-461B-B9AD-B0473E3B6CD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antiago\Pictures\Perfiles SM\tw-header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 userDrawn="1"/>
        </p:nvSpPr>
        <p:spPr>
          <a:xfrm>
            <a:off x="0" y="3929063"/>
            <a:ext cx="9144000" cy="29289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0" y="4071938"/>
            <a:ext cx="9144000" cy="27860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5" name="1 Título"/>
          <p:cNvSpPr txBox="1">
            <a:spLocks/>
          </p:cNvSpPr>
          <p:nvPr userDrawn="1"/>
        </p:nvSpPr>
        <p:spPr bwMode="auto">
          <a:xfrm>
            <a:off x="1428750" y="2428875"/>
            <a:ext cx="7143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>
              <a:defRPr/>
            </a:pPr>
            <a:r>
              <a:rPr lang="es-AR" sz="4800" b="1">
                <a:solidFill>
                  <a:srgbClr val="FFC000"/>
                </a:solidFill>
                <a:latin typeface="Calibri" pitchFamily="34" charset="0"/>
              </a:rPr>
              <a:t>CONTACTO</a:t>
            </a:r>
            <a:endParaRPr lang="es-AR" sz="4800" b="1">
              <a:latin typeface="Calibri" pitchFamily="34" charset="0"/>
            </a:endParaRPr>
          </a:p>
        </p:txBody>
      </p:sp>
      <p:sp>
        <p:nvSpPr>
          <p:cNvPr id="6" name="2 Subtítulo"/>
          <p:cNvSpPr txBox="1">
            <a:spLocks/>
          </p:cNvSpPr>
          <p:nvPr userDrawn="1"/>
        </p:nvSpPr>
        <p:spPr bwMode="auto">
          <a:xfrm>
            <a:off x="428625" y="4000500"/>
            <a:ext cx="814387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spcBef>
                <a:spcPct val="20000"/>
              </a:spcBef>
              <a:defRPr/>
            </a:pPr>
            <a:r>
              <a:rPr lang="es-ES" sz="3600">
                <a:solidFill>
                  <a:srgbClr val="595959"/>
                </a:solidFill>
                <a:latin typeface="Calibri" pitchFamily="34" charset="0"/>
              </a:rPr>
              <a:t>Ing. Rodolfo Irureta</a:t>
            </a:r>
          </a:p>
          <a:p>
            <a:pPr algn="r" eaLnBrk="0" hangingPunct="0">
              <a:spcBef>
                <a:spcPct val="20000"/>
              </a:spcBef>
              <a:defRPr/>
            </a:pPr>
            <a:r>
              <a:rPr lang="es-ES" sz="2000">
                <a:solidFill>
                  <a:srgbClr val="595959"/>
                </a:solidFill>
                <a:latin typeface="Calibri" pitchFamily="34" charset="0"/>
              </a:rPr>
              <a:t>Relaciones Institucionales</a:t>
            </a:r>
          </a:p>
          <a:p>
            <a:pPr algn="r" eaLnBrk="0" hangingPunct="0">
              <a:spcBef>
                <a:spcPct val="20000"/>
              </a:spcBef>
              <a:defRPr/>
            </a:pPr>
            <a:r>
              <a:rPr lang="es-ES">
                <a:solidFill>
                  <a:srgbClr val="595959"/>
                </a:solidFill>
                <a:latin typeface="Calibri" pitchFamily="34" charset="0"/>
              </a:rPr>
              <a:t>rirureta@exportar.org.ar</a:t>
            </a:r>
            <a:r>
              <a:rPr lang="es-ES" b="1">
                <a:solidFill>
                  <a:srgbClr val="595959"/>
                </a:solidFill>
                <a:latin typeface="Calibri" pitchFamily="34" charset="0"/>
              </a:rPr>
              <a:t>  T. </a:t>
            </a:r>
            <a:r>
              <a:rPr lang="es-ES">
                <a:solidFill>
                  <a:srgbClr val="595959"/>
                </a:solidFill>
                <a:latin typeface="Calibri" pitchFamily="34" charset="0"/>
              </a:rPr>
              <a:t>+54 11 4114 7767</a:t>
            </a:r>
            <a:endParaRPr lang="es-AR">
              <a:solidFill>
                <a:srgbClr val="00A6DD"/>
              </a:solidFill>
              <a:latin typeface="Calibri" pitchFamily="34" charset="0"/>
            </a:endParaRPr>
          </a:p>
        </p:txBody>
      </p:sp>
      <p:sp>
        <p:nvSpPr>
          <p:cNvPr id="7" name="2 Subtítulo"/>
          <p:cNvSpPr txBox="1">
            <a:spLocks/>
          </p:cNvSpPr>
          <p:nvPr/>
        </p:nvSpPr>
        <p:spPr bwMode="auto">
          <a:xfrm>
            <a:off x="428625" y="6215063"/>
            <a:ext cx="807243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spcBef>
                <a:spcPct val="20000"/>
              </a:spcBef>
              <a:defRPr/>
            </a:pPr>
            <a:r>
              <a:rPr lang="es-ES" sz="1600">
                <a:solidFill>
                  <a:srgbClr val="7F7F7F"/>
                </a:solidFill>
                <a:latin typeface="Calibri" pitchFamily="34" charset="0"/>
              </a:rPr>
              <a:t>www.exportar.org.ar             FExportar             @FExportar</a:t>
            </a:r>
            <a:endParaRPr lang="es-AR" sz="1600">
              <a:solidFill>
                <a:srgbClr val="7F7F7F"/>
              </a:solidFill>
              <a:latin typeface="Calibri" pitchFamily="34" charset="0"/>
            </a:endParaRPr>
          </a:p>
        </p:txBody>
      </p:sp>
      <p:pic>
        <p:nvPicPr>
          <p:cNvPr id="8" name="Picture 2" descr="https://encrypted-tbn0.gstatic.com/images?q=tbn:ANd9GcRSCEBQIeZvDR2vHK0dY9rG7podM47RtzWSR7f2tWFEmQTzzcCXNSBLUNCm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100888" y="6286500"/>
            <a:ext cx="2571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http://slant.investorplace.com/files/2013/09/Facebook-logo-1817834_png.jp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5500688" y="6286500"/>
            <a:ext cx="4286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14 Imagen" descr="Logo ExportAr 2 trasp alta 2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7778750" y="5492750"/>
            <a:ext cx="650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4 Imagen" descr="Logo mrecic 2012 transp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6429375" y="5492750"/>
            <a:ext cx="10715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53C99-A26B-4FA3-A42D-640C38E8A4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 nuevo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14313" y="428625"/>
            <a:ext cx="52705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7 Imagen" descr="Logo ExportAr 2 trasp alta 2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1625" y="571500"/>
            <a:ext cx="650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14 Imagen" descr="Logo mrecic 2012 transp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572250" y="571500"/>
            <a:ext cx="10715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5786" y="214290"/>
            <a:ext cx="5429288" cy="1143000"/>
          </a:xfrm>
        </p:spPr>
        <p:txBody>
          <a:bodyPr/>
          <a:lstStyle>
            <a:lvl1pPr algn="l">
              <a:defRPr sz="4000" b="1">
                <a:solidFill>
                  <a:srgbClr val="00A6DD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85786" y="1500174"/>
            <a:ext cx="8215370" cy="4143404"/>
          </a:xfrm>
        </p:spPr>
        <p:txBody>
          <a:bodyPr/>
          <a:lstStyle>
            <a:lvl1pPr>
              <a:buClr>
                <a:srgbClr val="00A6DD"/>
              </a:buClr>
              <a:buFontTx/>
              <a:buBlip>
                <a:blip r:embed="rId5"/>
              </a:buBlip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lvl2pPr>
              <a:buClr>
                <a:srgbClr val="00A6DD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2pPr>
            <a:lvl3pPr>
              <a:buClr>
                <a:srgbClr val="00A6DD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3pPr>
            <a:lvl4pPr>
              <a:buClr>
                <a:srgbClr val="00A6DD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4pPr>
            <a:lvl5pPr>
              <a:buClr>
                <a:srgbClr val="00A6DD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  <a:endParaRPr lang="es-AR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6 Grupo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Picture 2" descr="C:\Users\Santiago\Pictures\Perfiles SM\tw-header.jpg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9144000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Rectángulo"/>
            <p:cNvSpPr/>
            <p:nvPr userDrawn="1"/>
          </p:nvSpPr>
          <p:spPr>
            <a:xfrm>
              <a:off x="0" y="3929063"/>
              <a:ext cx="9144000" cy="2928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pic>
          <p:nvPicPr>
            <p:cNvPr id="5" name="5 Imagen" descr="Logo ExportAr 2 trasp alta 2.png"/>
            <p:cNvPicPr>
              <a:picLocks noChangeAspect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36209" y="5572140"/>
              <a:ext cx="1184596" cy="649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14 Imagen" descr="Logo mrecic 2012 transp.png"/>
            <p:cNvPicPr>
              <a:picLocks noChangeAspect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14942" y="5578486"/>
              <a:ext cx="1777103" cy="604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3F74C-F655-46ED-8151-90682EB16E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Santiago\Pictures\Perfiles SM\tw-fondo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14 Imagen" descr="Logo mrecic 2012 transp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14313" y="6357938"/>
            <a:ext cx="10715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1 Título"/>
          <p:cNvSpPr txBox="1">
            <a:spLocks/>
          </p:cNvSpPr>
          <p:nvPr userDrawn="1"/>
        </p:nvSpPr>
        <p:spPr bwMode="auto">
          <a:xfrm>
            <a:off x="4214813" y="6357938"/>
            <a:ext cx="4572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>
              <a:defRPr/>
            </a:pPr>
            <a:r>
              <a:rPr lang="es-ES" sz="800">
                <a:solidFill>
                  <a:srgbClr val="00A6DD"/>
                </a:solidFill>
                <a:latin typeface="Calibri" pitchFamily="34" charset="0"/>
              </a:rPr>
              <a:t>facebook.com/FExportar  </a:t>
            </a:r>
            <a:r>
              <a:rPr lang="es-ES" sz="800">
                <a:solidFill>
                  <a:srgbClr val="FFC000"/>
                </a:solidFill>
                <a:latin typeface="Calibri" pitchFamily="34" charset="0"/>
              </a:rPr>
              <a:t>| </a:t>
            </a:r>
            <a:r>
              <a:rPr lang="es-ES" sz="800">
                <a:solidFill>
                  <a:srgbClr val="00A6DD"/>
                </a:solidFill>
                <a:latin typeface="Calibri" pitchFamily="34" charset="0"/>
              </a:rPr>
              <a:t>@FExportar</a:t>
            </a:r>
            <a:endParaRPr lang="es-AR" sz="800">
              <a:solidFill>
                <a:srgbClr val="00A6DD"/>
              </a:solidFill>
              <a:latin typeface="Calibri" pitchFamily="34" charset="0"/>
            </a:endParaRPr>
          </a:p>
          <a:p>
            <a:pPr algn="ctr" eaLnBrk="0" hangingPunct="0">
              <a:defRPr/>
            </a:pPr>
            <a:r>
              <a:rPr lang="es-ES" sz="800" b="1">
                <a:solidFill>
                  <a:srgbClr val="7F7F7F"/>
                </a:solidFill>
                <a:latin typeface="Calibri" pitchFamily="34" charset="0"/>
              </a:rPr>
              <a:t>Fundación Exportar </a:t>
            </a:r>
            <a:r>
              <a:rPr lang="es-ES" sz="800">
                <a:solidFill>
                  <a:srgbClr val="00A6DD"/>
                </a:solidFill>
                <a:latin typeface="Calibri" pitchFamily="34" charset="0"/>
              </a:rPr>
              <a:t>| </a:t>
            </a:r>
            <a:r>
              <a:rPr lang="es-ES" sz="800">
                <a:solidFill>
                  <a:srgbClr val="7F7F7F"/>
                </a:solidFill>
                <a:latin typeface="Calibri" pitchFamily="34" charset="0"/>
              </a:rPr>
              <a:t>Agencia de Promoción de Exportaciones </a:t>
            </a:r>
            <a:r>
              <a:rPr lang="es-ES" sz="800">
                <a:solidFill>
                  <a:srgbClr val="00A6DD"/>
                </a:solidFill>
                <a:latin typeface="Calibri" pitchFamily="34" charset="0"/>
              </a:rPr>
              <a:t>|</a:t>
            </a:r>
            <a:r>
              <a:rPr lang="es-ES" sz="800">
                <a:solidFill>
                  <a:srgbClr val="7F7F7F"/>
                </a:solidFill>
                <a:latin typeface="Calibri" pitchFamily="34" charset="0"/>
              </a:rPr>
              <a:t> www.exportar.org.ar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6 Imagen" descr="Logo ExportAr 2 trasp alta 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5813" y="6143625"/>
            <a:ext cx="650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14 Imagen" descr="Logo mrecic 2012 transp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857375" y="6143625"/>
            <a:ext cx="10715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1 Título"/>
          <p:cNvSpPr txBox="1">
            <a:spLocks/>
          </p:cNvSpPr>
          <p:nvPr userDrawn="1"/>
        </p:nvSpPr>
        <p:spPr bwMode="auto">
          <a:xfrm>
            <a:off x="3857625" y="6072188"/>
            <a:ext cx="5143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s-ES" sz="1100" b="1">
                <a:solidFill>
                  <a:srgbClr val="7F7F7F"/>
                </a:solidFill>
                <a:latin typeface="Calibri" pitchFamily="34" charset="0"/>
              </a:rPr>
              <a:t>Fundación Exportar </a:t>
            </a:r>
            <a:r>
              <a:rPr lang="es-ES" sz="1100">
                <a:solidFill>
                  <a:srgbClr val="00A6DD"/>
                </a:solidFill>
                <a:latin typeface="Calibri" pitchFamily="34" charset="0"/>
              </a:rPr>
              <a:t>| </a:t>
            </a:r>
            <a:r>
              <a:rPr lang="es-ES" sz="1100">
                <a:solidFill>
                  <a:srgbClr val="7F7F7F"/>
                </a:solidFill>
                <a:latin typeface="Calibri" pitchFamily="34" charset="0"/>
              </a:rPr>
              <a:t>Agencia de Promoción de Exportaciones </a:t>
            </a:r>
            <a:r>
              <a:rPr lang="es-ES" sz="1100">
                <a:solidFill>
                  <a:srgbClr val="00A6DD"/>
                </a:solidFill>
                <a:latin typeface="Calibri" pitchFamily="34" charset="0"/>
              </a:rPr>
              <a:t>|</a:t>
            </a:r>
            <a:r>
              <a:rPr lang="es-ES" sz="1100">
                <a:solidFill>
                  <a:srgbClr val="7F7F7F"/>
                </a:solidFill>
                <a:latin typeface="Calibri" pitchFamily="34" charset="0"/>
              </a:rPr>
              <a:t> www.exportar.org.ar</a:t>
            </a:r>
          </a:p>
          <a:p>
            <a:pPr eaLnBrk="0" hangingPunct="0">
              <a:defRPr/>
            </a:pPr>
            <a:r>
              <a:rPr lang="es-ES" sz="1000">
                <a:solidFill>
                  <a:srgbClr val="00A6DD"/>
                </a:solidFill>
                <a:latin typeface="Calibri" pitchFamily="34" charset="0"/>
              </a:rPr>
              <a:t>facebook.com/FExportar </a:t>
            </a:r>
          </a:p>
          <a:p>
            <a:pPr eaLnBrk="0" hangingPunct="0">
              <a:defRPr/>
            </a:pPr>
            <a:r>
              <a:rPr lang="es-ES" sz="1000">
                <a:solidFill>
                  <a:srgbClr val="00A6DD"/>
                </a:solidFill>
                <a:latin typeface="Calibri" pitchFamily="34" charset="0"/>
              </a:rPr>
              <a:t>@FExportar</a:t>
            </a:r>
            <a:endParaRPr lang="es-AR" sz="1000">
              <a:solidFill>
                <a:srgbClr val="00A6DD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0FF72-72DC-4A0A-ACE2-5D8C9B5B6BF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Imagen" descr="Logo ExportAr 2 trasp alta 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5813" y="6143625"/>
            <a:ext cx="650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14 Imagen" descr="Logo mrecic 2012 transp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857375" y="6143625"/>
            <a:ext cx="10715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 Título"/>
          <p:cNvSpPr txBox="1">
            <a:spLocks/>
          </p:cNvSpPr>
          <p:nvPr userDrawn="1"/>
        </p:nvSpPr>
        <p:spPr bwMode="auto">
          <a:xfrm>
            <a:off x="3857625" y="6072188"/>
            <a:ext cx="5143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s-ES" sz="1100" b="1">
                <a:solidFill>
                  <a:srgbClr val="7F7F7F"/>
                </a:solidFill>
                <a:latin typeface="Calibri" pitchFamily="34" charset="0"/>
              </a:rPr>
              <a:t>Fundación Exportar </a:t>
            </a:r>
            <a:r>
              <a:rPr lang="es-ES" sz="1100">
                <a:solidFill>
                  <a:srgbClr val="00A6DD"/>
                </a:solidFill>
                <a:latin typeface="Calibri" pitchFamily="34" charset="0"/>
              </a:rPr>
              <a:t>| </a:t>
            </a:r>
            <a:r>
              <a:rPr lang="es-ES" sz="1100">
                <a:solidFill>
                  <a:srgbClr val="7F7F7F"/>
                </a:solidFill>
                <a:latin typeface="Calibri" pitchFamily="34" charset="0"/>
              </a:rPr>
              <a:t>Agencia de Promoción de Exportaciones </a:t>
            </a:r>
            <a:r>
              <a:rPr lang="es-ES" sz="1100">
                <a:solidFill>
                  <a:srgbClr val="00A6DD"/>
                </a:solidFill>
                <a:latin typeface="Calibri" pitchFamily="34" charset="0"/>
              </a:rPr>
              <a:t>|</a:t>
            </a:r>
            <a:r>
              <a:rPr lang="es-ES" sz="1100">
                <a:solidFill>
                  <a:srgbClr val="7F7F7F"/>
                </a:solidFill>
                <a:latin typeface="Calibri" pitchFamily="34" charset="0"/>
              </a:rPr>
              <a:t> www.exportar.org.ar</a:t>
            </a:r>
          </a:p>
          <a:p>
            <a:pPr eaLnBrk="0" hangingPunct="0">
              <a:defRPr/>
            </a:pPr>
            <a:r>
              <a:rPr lang="es-ES" sz="1000">
                <a:solidFill>
                  <a:srgbClr val="00A6DD"/>
                </a:solidFill>
                <a:latin typeface="Calibri" pitchFamily="34" charset="0"/>
              </a:rPr>
              <a:t>facebook.com/FExportar </a:t>
            </a:r>
          </a:p>
          <a:p>
            <a:pPr eaLnBrk="0" hangingPunct="0">
              <a:defRPr/>
            </a:pPr>
            <a:r>
              <a:rPr lang="es-ES" sz="1000">
                <a:solidFill>
                  <a:srgbClr val="00A6DD"/>
                </a:solidFill>
                <a:latin typeface="Calibri" pitchFamily="34" charset="0"/>
              </a:rPr>
              <a:t>@FExportar</a:t>
            </a:r>
            <a:endParaRPr lang="es-AR" sz="1000">
              <a:solidFill>
                <a:srgbClr val="00A6DD"/>
              </a:solidFill>
              <a:latin typeface="Calibri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26E66-AB23-452F-B7E1-54FFDB88A3C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Imagen" descr="Logo ExportAr 2 trasp alta 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5813" y="6143625"/>
            <a:ext cx="650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14 Imagen" descr="Logo mrecic 2012 transp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857375" y="6143625"/>
            <a:ext cx="10715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 Título"/>
          <p:cNvSpPr txBox="1">
            <a:spLocks/>
          </p:cNvSpPr>
          <p:nvPr userDrawn="1"/>
        </p:nvSpPr>
        <p:spPr bwMode="auto">
          <a:xfrm>
            <a:off x="3857625" y="6072188"/>
            <a:ext cx="5143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s-ES" sz="1100" b="1">
                <a:solidFill>
                  <a:srgbClr val="7F7F7F"/>
                </a:solidFill>
                <a:latin typeface="Calibri" pitchFamily="34" charset="0"/>
              </a:rPr>
              <a:t>Fundación Exportar </a:t>
            </a:r>
            <a:r>
              <a:rPr lang="es-ES" sz="1100">
                <a:solidFill>
                  <a:srgbClr val="00A6DD"/>
                </a:solidFill>
                <a:latin typeface="Calibri" pitchFamily="34" charset="0"/>
              </a:rPr>
              <a:t>| </a:t>
            </a:r>
            <a:r>
              <a:rPr lang="es-ES" sz="1100">
                <a:solidFill>
                  <a:srgbClr val="7F7F7F"/>
                </a:solidFill>
                <a:latin typeface="Calibri" pitchFamily="34" charset="0"/>
              </a:rPr>
              <a:t>Agencia de Promoción de Exportaciones </a:t>
            </a:r>
            <a:r>
              <a:rPr lang="es-ES" sz="1100">
                <a:solidFill>
                  <a:srgbClr val="00A6DD"/>
                </a:solidFill>
                <a:latin typeface="Calibri" pitchFamily="34" charset="0"/>
              </a:rPr>
              <a:t>|</a:t>
            </a:r>
            <a:r>
              <a:rPr lang="es-ES" sz="1100">
                <a:solidFill>
                  <a:srgbClr val="7F7F7F"/>
                </a:solidFill>
                <a:latin typeface="Calibri" pitchFamily="34" charset="0"/>
              </a:rPr>
              <a:t> www.exportar.org.ar</a:t>
            </a:r>
          </a:p>
          <a:p>
            <a:pPr eaLnBrk="0" hangingPunct="0">
              <a:defRPr/>
            </a:pPr>
            <a:r>
              <a:rPr lang="es-ES" sz="1000">
                <a:solidFill>
                  <a:srgbClr val="00A6DD"/>
                </a:solidFill>
                <a:latin typeface="Calibri" pitchFamily="34" charset="0"/>
              </a:rPr>
              <a:t>facebook.com/FExportar </a:t>
            </a:r>
          </a:p>
          <a:p>
            <a:pPr eaLnBrk="0" hangingPunct="0">
              <a:defRPr/>
            </a:pPr>
            <a:r>
              <a:rPr lang="es-ES" sz="1000">
                <a:solidFill>
                  <a:srgbClr val="00A6DD"/>
                </a:solidFill>
                <a:latin typeface="Calibri" pitchFamily="34" charset="0"/>
              </a:rPr>
              <a:t>@FExportar</a:t>
            </a:r>
            <a:endParaRPr lang="es-AR" sz="1000">
              <a:solidFill>
                <a:srgbClr val="00A6DD"/>
              </a:solidFill>
              <a:latin typeface="Calibri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C26D-7725-474E-8C3F-13E363E0024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6A218F0-A0C0-43FA-9530-E160E5A0D06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78" r:id="rId4"/>
    <p:sldLayoutId id="2147484084" r:id="rId5"/>
    <p:sldLayoutId id="2147484085" r:id="rId6"/>
    <p:sldLayoutId id="2147484086" r:id="rId7"/>
    <p:sldLayoutId id="2147484087" r:id="rId8"/>
    <p:sldLayoutId id="2147484079" r:id="rId9"/>
    <p:sldLayoutId id="2147484080" r:id="rId10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 bwMode="auto">
          <a:xfrm>
            <a:off x="0" y="2428875"/>
            <a:ext cx="85725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>
              <a:defRPr/>
            </a:pPr>
            <a:r>
              <a:rPr lang="es-AR" sz="4800" b="1" kern="0" dirty="0">
                <a:solidFill>
                  <a:srgbClr val="FFC000"/>
                </a:solidFill>
                <a:latin typeface="Calibri" pitchFamily="34" charset="0"/>
                <a:ea typeface="+mj-ea"/>
                <a:cs typeface="Calibri" pitchFamily="34" charset="0"/>
              </a:rPr>
              <a:t>PROGRAMA </a:t>
            </a:r>
          </a:p>
          <a:p>
            <a:pPr algn="r" eaLnBrk="0" hangingPunct="0">
              <a:defRPr/>
            </a:pPr>
            <a:r>
              <a:rPr lang="es-AR" sz="4800" b="1" kern="0" dirty="0">
                <a:solidFill>
                  <a:srgbClr val="FFC000"/>
                </a:solidFill>
                <a:latin typeface="Calibri" pitchFamily="34" charset="0"/>
                <a:ea typeface="+mj-ea"/>
                <a:cs typeface="Calibri" pitchFamily="34" charset="0"/>
              </a:rPr>
              <a:t>CONSORCIOS DE EXPORTACIÓN</a:t>
            </a:r>
            <a:endParaRPr lang="es-AR" sz="4800" b="1" kern="0" dirty="0"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9219" name="4 CuadroTexto"/>
          <p:cNvSpPr txBox="1">
            <a:spLocks noChangeArrowheads="1"/>
          </p:cNvSpPr>
          <p:nvPr/>
        </p:nvSpPr>
        <p:spPr bwMode="auto">
          <a:xfrm>
            <a:off x="5072063" y="4214813"/>
            <a:ext cx="35004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/>
              <a:t>IV Reunión Anual Red Ibero</a:t>
            </a:r>
          </a:p>
          <a:p>
            <a:r>
              <a:rPr lang="es-ES" sz="2000"/>
              <a:t>21 de Noviembre 2014</a:t>
            </a:r>
          </a:p>
          <a:p>
            <a:r>
              <a:rPr lang="es-ES" sz="2000"/>
              <a:t>Buenos Aires</a:t>
            </a:r>
            <a:endParaRPr lang="es-AR" sz="20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786437" cy="1143000"/>
          </a:xfrm>
        </p:spPr>
        <p:txBody>
          <a:bodyPr/>
          <a:lstStyle/>
          <a:p>
            <a:r>
              <a:rPr lang="es-ES" smtClean="0">
                <a:ea typeface="Calibri" pitchFamily="34" charset="0"/>
              </a:rPr>
              <a:t>INTELIGENCIA COMERCIAL</a:t>
            </a:r>
          </a:p>
        </p:txBody>
      </p:sp>
      <p:sp>
        <p:nvSpPr>
          <p:cNvPr id="18435" name="17 CuadroTexto"/>
          <p:cNvSpPr>
            <a:spLocks noGrp="1" noChangeArrowheads="1"/>
          </p:cNvSpPr>
          <p:nvPr>
            <p:ph idx="1"/>
          </p:nvPr>
        </p:nvSpPr>
        <p:spPr>
          <a:xfrm>
            <a:off x="2143125" y="2357438"/>
            <a:ext cx="5143500" cy="2800350"/>
          </a:xfrm>
        </p:spPr>
        <p:txBody>
          <a:bodyPr>
            <a:spAutoFit/>
          </a:bodyPr>
          <a:lstStyle/>
          <a:p>
            <a:pPr algn="ctr">
              <a:buFontTx/>
              <a:buNone/>
            </a:pPr>
            <a:r>
              <a:rPr lang="es-ES" sz="4000" b="1" smtClean="0">
                <a:solidFill>
                  <a:srgbClr val="00A6DD"/>
                </a:solidFill>
                <a:ea typeface="Calibri" pitchFamily="34" charset="0"/>
              </a:rPr>
              <a:t>Grupos Exportadores</a:t>
            </a:r>
          </a:p>
          <a:p>
            <a:pPr algn="ctr">
              <a:buFontTx/>
              <a:buNone/>
            </a:pPr>
            <a:endParaRPr lang="es-ES" sz="4000" b="1" smtClean="0">
              <a:solidFill>
                <a:srgbClr val="00A6DD"/>
              </a:solidFill>
              <a:ea typeface="Calibri" pitchFamily="34" charset="0"/>
            </a:endParaRPr>
          </a:p>
          <a:p>
            <a:pPr algn="ctr">
              <a:buFontTx/>
              <a:buNone/>
            </a:pPr>
            <a:r>
              <a:rPr lang="es-ES" sz="4000" b="1" smtClean="0">
                <a:solidFill>
                  <a:srgbClr val="00A6DD"/>
                </a:solidFill>
                <a:ea typeface="Calibri" pitchFamily="34" charset="0"/>
              </a:rPr>
              <a:t>¿Cómo asociarse para Exportar?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38" y="2286000"/>
            <a:ext cx="7461250" cy="4071938"/>
          </a:xfrm>
          <a:solidFill>
            <a:schemeClr val="bg1">
              <a:lumMod val="95000"/>
            </a:schemeClr>
          </a:solidFill>
        </p:spPr>
        <p:txBody>
          <a:bodyPr anchor="ctr"/>
          <a:lstStyle/>
          <a:p>
            <a:pPr algn="just">
              <a:defRPr/>
            </a:pPr>
            <a:endParaRPr lang="es-AR" sz="2100" dirty="0" smtClean="0">
              <a:solidFill>
                <a:srgbClr val="00A6DD"/>
              </a:solidFill>
            </a:endParaRPr>
          </a:p>
          <a:p>
            <a:pPr algn="just">
              <a:defRPr/>
            </a:pPr>
            <a:r>
              <a:rPr lang="es-AR" sz="2100" dirty="0" smtClean="0">
                <a:solidFill>
                  <a:srgbClr val="00A6DD"/>
                </a:solidFill>
              </a:rPr>
              <a:t>Aumentan su volumen de ventas.</a:t>
            </a:r>
          </a:p>
          <a:p>
            <a:pPr algn="just">
              <a:defRPr/>
            </a:pPr>
            <a:endParaRPr lang="es-AR" sz="2100" dirty="0" smtClean="0">
              <a:solidFill>
                <a:srgbClr val="00A6DD"/>
              </a:solidFill>
            </a:endParaRPr>
          </a:p>
          <a:p>
            <a:pPr algn="just">
              <a:defRPr/>
            </a:pPr>
            <a:r>
              <a:rPr lang="es-AR" sz="2100" dirty="0" smtClean="0">
                <a:solidFill>
                  <a:srgbClr val="00A6DD"/>
                </a:solidFill>
              </a:rPr>
              <a:t>Están obligadas a mejorar la calidad de su producción.</a:t>
            </a:r>
          </a:p>
          <a:p>
            <a:pPr algn="just">
              <a:defRPr/>
            </a:pPr>
            <a:endParaRPr lang="es-AR" sz="2100" dirty="0" smtClean="0">
              <a:solidFill>
                <a:srgbClr val="00A6DD"/>
              </a:solidFill>
            </a:endParaRPr>
          </a:p>
          <a:p>
            <a:pPr algn="just">
              <a:defRPr/>
            </a:pPr>
            <a:r>
              <a:rPr lang="es-AR" sz="2100" dirty="0" smtClean="0">
                <a:solidFill>
                  <a:srgbClr val="00A6DD"/>
                </a:solidFill>
              </a:rPr>
              <a:t>Deben innovar en sus productos.</a:t>
            </a:r>
          </a:p>
          <a:p>
            <a:pPr algn="just">
              <a:defRPr/>
            </a:pPr>
            <a:endParaRPr lang="es-AR" sz="2100" dirty="0" smtClean="0">
              <a:solidFill>
                <a:srgbClr val="00A6DD"/>
              </a:solidFill>
            </a:endParaRPr>
          </a:p>
          <a:p>
            <a:pPr algn="just">
              <a:defRPr/>
            </a:pPr>
            <a:r>
              <a:rPr lang="es-AR" sz="2100" dirty="0" smtClean="0">
                <a:solidFill>
                  <a:srgbClr val="00A6DD"/>
                </a:solidFill>
              </a:rPr>
              <a:t>Tienen menos problemas de venta ante vaivenes de la economía.</a:t>
            </a:r>
          </a:p>
          <a:p>
            <a:pPr algn="just">
              <a:defRPr/>
            </a:pPr>
            <a:endParaRPr lang="es-AR" sz="2100" dirty="0" smtClean="0">
              <a:solidFill>
                <a:srgbClr val="00A6DD"/>
              </a:solidFill>
            </a:endParaRPr>
          </a:p>
          <a:p>
            <a:pPr algn="just">
              <a:defRPr/>
            </a:pPr>
            <a:r>
              <a:rPr lang="es-AR" sz="2100" dirty="0" smtClean="0">
                <a:solidFill>
                  <a:srgbClr val="00A6DD"/>
                </a:solidFill>
              </a:rPr>
              <a:t>Fortalecen su marca en el mercado interno.</a:t>
            </a:r>
          </a:p>
          <a:p>
            <a:pPr algn="just">
              <a:defRPr/>
            </a:pPr>
            <a:endParaRPr lang="es-AR" b="1" dirty="0">
              <a:solidFill>
                <a:srgbClr val="00A6DD"/>
              </a:solidFill>
            </a:endParaRPr>
          </a:p>
        </p:txBody>
      </p:sp>
      <p:sp>
        <p:nvSpPr>
          <p:cNvPr id="19459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642938" y="1643063"/>
            <a:ext cx="7429500" cy="5715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eaLnBrk="0" hangingPunct="0">
              <a:spcBef>
                <a:spcPct val="20000"/>
              </a:spcBef>
              <a:buClr>
                <a:srgbClr val="00A6DD"/>
              </a:buClr>
              <a:defRPr/>
            </a:pPr>
            <a:r>
              <a:rPr lang="es-ES" sz="28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A las pymes le conviene exportar porque:</a:t>
            </a:r>
            <a:endParaRPr lang="es-ES" sz="2800" kern="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38" y="4071938"/>
            <a:ext cx="7461250" cy="1000125"/>
          </a:xfrm>
          <a:solidFill>
            <a:schemeClr val="bg1">
              <a:lumMod val="95000"/>
            </a:schemeClr>
          </a:solidFill>
        </p:spPr>
        <p:txBody>
          <a:bodyPr anchor="ctr"/>
          <a:lstStyle/>
          <a:p>
            <a:pPr algn="just">
              <a:defRPr/>
            </a:pPr>
            <a:r>
              <a:rPr lang="es-AR" sz="2000" b="1" dirty="0" smtClean="0">
                <a:solidFill>
                  <a:srgbClr val="00A6DD"/>
                </a:solidFill>
              </a:rPr>
              <a:t>Las empresas pymes no suelen tener gerencias de exportación, motivo por el que es importante la </a:t>
            </a:r>
            <a:r>
              <a:rPr lang="es-AR" sz="2000" b="1" dirty="0" smtClean="0">
                <a:solidFill>
                  <a:srgbClr val="828F96"/>
                </a:solidFill>
              </a:rPr>
              <a:t>ASOCIATIVIDAD </a:t>
            </a:r>
            <a:r>
              <a:rPr lang="es-AR" sz="2000" b="1" dirty="0" smtClean="0">
                <a:solidFill>
                  <a:srgbClr val="00A6DD"/>
                </a:solidFill>
              </a:rPr>
              <a:t>como herramienta para la exportación.</a:t>
            </a:r>
            <a:endParaRPr lang="es-AR" sz="2000" b="1" dirty="0">
              <a:solidFill>
                <a:srgbClr val="00A6DD"/>
              </a:solidFill>
            </a:endParaRPr>
          </a:p>
        </p:txBody>
      </p:sp>
      <p:sp>
        <p:nvSpPr>
          <p:cNvPr id="14" name="2 Marcador de contenido"/>
          <p:cNvSpPr txBox="1">
            <a:spLocks/>
          </p:cNvSpPr>
          <p:nvPr/>
        </p:nvSpPr>
        <p:spPr bwMode="auto">
          <a:xfrm>
            <a:off x="642938" y="2357438"/>
            <a:ext cx="7477125" cy="15001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/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FontTx/>
              <a:buBlip>
                <a:blip r:embed="rId2"/>
              </a:buBlip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Char char="–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Char char="•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Char char="–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Char char="»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s-AR" sz="2000" b="1" dirty="0" smtClean="0">
                <a:solidFill>
                  <a:srgbClr val="00A6DD"/>
                </a:solidFill>
              </a:rPr>
              <a:t>La </a:t>
            </a:r>
            <a:r>
              <a:rPr lang="es-AR" sz="2000" b="1" dirty="0" smtClean="0">
                <a:solidFill>
                  <a:srgbClr val="828F96"/>
                </a:solidFill>
              </a:rPr>
              <a:t>ASOCIATIVIDAD EMPRESARIA </a:t>
            </a:r>
            <a:r>
              <a:rPr lang="es-AR" sz="2000" b="1" dirty="0" smtClean="0">
                <a:solidFill>
                  <a:srgbClr val="00A6DD"/>
                </a:solidFill>
              </a:rPr>
              <a:t>es un mecanismo de cooperación flexible entre empresas, donde cada uno, sin perder su autonomía, decide voluntariamente participar de un esfuerzo conjunto para la obtención de objetivos comunes.</a:t>
            </a:r>
            <a:endParaRPr lang="es-AR" sz="2000" b="1" dirty="0">
              <a:solidFill>
                <a:srgbClr val="00A6DD"/>
              </a:solidFill>
            </a:endParaRPr>
          </a:p>
        </p:txBody>
      </p:sp>
      <p:sp>
        <p:nvSpPr>
          <p:cNvPr id="20484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642938" y="1643063"/>
            <a:ext cx="7429500" cy="5715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eaLnBrk="0" hangingPunct="0">
              <a:spcBef>
                <a:spcPct val="20000"/>
              </a:spcBef>
              <a:buClr>
                <a:srgbClr val="00A6DD"/>
              </a:buClr>
              <a:defRPr/>
            </a:pPr>
            <a:r>
              <a:rPr lang="es-ES" sz="28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ASOCIATIVIDAD EMPRESARIA</a:t>
            </a: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642938" y="5357813"/>
            <a:ext cx="7477125" cy="1000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/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FontTx/>
              <a:buBlip>
                <a:blip r:embed="rId2"/>
              </a:buBlip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Char char="–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Char char="•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Char char="–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Char char="»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s-AR" sz="2000" b="1" dirty="0" smtClean="0">
                <a:solidFill>
                  <a:srgbClr val="00A6DD"/>
                </a:solidFill>
              </a:rPr>
              <a:t>La experiencia transitada confirma que la acción conjunta de las empresas, orientada por un Coordinador, aumenta las posibilidades de posicionarse exitosamente en el exterior.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928688" y="1571625"/>
            <a:ext cx="7286625" cy="1071563"/>
          </a:xfrm>
          <a:prstGeom prst="roundRect">
            <a:avLst>
              <a:gd name="adj" fmla="val 16667"/>
            </a:avLst>
          </a:prstGeom>
          <a:solidFill>
            <a:srgbClr val="00A6DD"/>
          </a:solidFill>
          <a:ln w="25400">
            <a:noFill/>
            <a:round/>
            <a:headEnd/>
            <a:tailEnd/>
          </a:ln>
        </p:spPr>
        <p:txBody>
          <a:bodyPr lIns="54000" rIns="54000" anchor="ctr"/>
          <a:lstStyle/>
          <a:p>
            <a:pPr algn="ctr">
              <a:defRPr/>
            </a:pPr>
            <a:r>
              <a:rPr lang="es-A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RAZONES QUE MOTIVAN LA CREACIÓN DEL CONSORCIO</a:t>
            </a:r>
          </a:p>
        </p:txBody>
      </p:sp>
      <p:sp>
        <p:nvSpPr>
          <p:cNvPr id="21508" name="AutoShape 8"/>
          <p:cNvSpPr>
            <a:spLocks noChangeArrowheads="1"/>
          </p:cNvSpPr>
          <p:nvPr/>
        </p:nvSpPr>
        <p:spPr bwMode="auto">
          <a:xfrm>
            <a:off x="1214438" y="3500438"/>
            <a:ext cx="3286125" cy="1500187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 algn="ctr"/>
            <a:r>
              <a:rPr lang="es-AR" sz="3200" b="1">
                <a:solidFill>
                  <a:srgbClr val="00A6DD"/>
                </a:solidFill>
                <a:latin typeface="Calibri" pitchFamily="34" charset="0"/>
              </a:rPr>
              <a:t>BUSQUEDA DE VOLÚMENES DE PRODUCCIÓN</a:t>
            </a:r>
          </a:p>
        </p:txBody>
      </p:sp>
      <p:sp>
        <p:nvSpPr>
          <p:cNvPr id="21509" name="AutoShape 12"/>
          <p:cNvSpPr>
            <a:spLocks noChangeArrowheads="1"/>
          </p:cNvSpPr>
          <p:nvPr/>
        </p:nvSpPr>
        <p:spPr bwMode="auto">
          <a:xfrm>
            <a:off x="4643438" y="3500438"/>
            <a:ext cx="3805237" cy="1500187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 algn="ctr"/>
            <a:r>
              <a:rPr lang="es-ES" sz="3200" b="1">
                <a:solidFill>
                  <a:srgbClr val="00A6DD"/>
                </a:solidFill>
                <a:latin typeface="Calibri" pitchFamily="34" charset="0"/>
              </a:rPr>
              <a:t>OFERTA DE PRODUCTOS COMPLEMENTARIOS</a:t>
            </a:r>
          </a:p>
        </p:txBody>
      </p:sp>
      <p:sp>
        <p:nvSpPr>
          <p:cNvPr id="21510" name="AutoShape 29"/>
          <p:cNvSpPr>
            <a:spLocks noChangeArrowheads="1"/>
          </p:cNvSpPr>
          <p:nvPr/>
        </p:nvSpPr>
        <p:spPr bwMode="auto">
          <a:xfrm>
            <a:off x="2571750" y="2714625"/>
            <a:ext cx="469900" cy="714375"/>
          </a:xfrm>
          <a:prstGeom prst="downArrow">
            <a:avLst>
              <a:gd name="adj1" fmla="val 44759"/>
              <a:gd name="adj2" fmla="val 65618"/>
            </a:avLst>
          </a:prstGeom>
          <a:solidFill>
            <a:srgbClr val="F9B200"/>
          </a:solidFill>
          <a:ln w="9525">
            <a:solidFill>
              <a:srgbClr val="828F9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285750" y="5786438"/>
            <a:ext cx="8572500" cy="78581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5400">
            <a:noFill/>
            <a:round/>
            <a:headEnd/>
            <a:tailEnd/>
          </a:ln>
        </p:spPr>
        <p:txBody>
          <a:bodyPr lIns="54000" rIns="54000" anchor="ctr"/>
          <a:lstStyle/>
          <a:p>
            <a:pPr algn="ctr">
              <a:defRPr/>
            </a:pPr>
            <a:r>
              <a:rPr lang="es-AR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AMPLIAR LA OFERTA EXPORTABLE</a:t>
            </a:r>
          </a:p>
        </p:txBody>
      </p:sp>
      <p:sp>
        <p:nvSpPr>
          <p:cNvPr id="21512" name="AutoShape 29"/>
          <p:cNvSpPr>
            <a:spLocks noChangeArrowheads="1"/>
          </p:cNvSpPr>
          <p:nvPr/>
        </p:nvSpPr>
        <p:spPr bwMode="auto">
          <a:xfrm>
            <a:off x="6245225" y="2714625"/>
            <a:ext cx="469900" cy="714375"/>
          </a:xfrm>
          <a:prstGeom prst="downArrow">
            <a:avLst>
              <a:gd name="adj1" fmla="val 44759"/>
              <a:gd name="adj2" fmla="val 65618"/>
            </a:avLst>
          </a:prstGeom>
          <a:solidFill>
            <a:srgbClr val="F9B200"/>
          </a:solidFill>
          <a:ln w="9525">
            <a:solidFill>
              <a:srgbClr val="828F9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21513" name="AutoShape 29"/>
          <p:cNvSpPr>
            <a:spLocks noChangeArrowheads="1"/>
          </p:cNvSpPr>
          <p:nvPr/>
        </p:nvSpPr>
        <p:spPr bwMode="auto">
          <a:xfrm>
            <a:off x="4357688" y="5000625"/>
            <a:ext cx="469900" cy="714375"/>
          </a:xfrm>
          <a:prstGeom prst="downArrow">
            <a:avLst>
              <a:gd name="adj1" fmla="val 44759"/>
              <a:gd name="adj2" fmla="val 65618"/>
            </a:avLst>
          </a:prstGeom>
          <a:solidFill>
            <a:srgbClr val="F9B200"/>
          </a:solidFill>
          <a:ln w="9525">
            <a:solidFill>
              <a:srgbClr val="828F9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22531" name="AutoShape 9"/>
          <p:cNvSpPr>
            <a:spLocks noChangeArrowheads="1"/>
          </p:cNvSpPr>
          <p:nvPr/>
        </p:nvSpPr>
        <p:spPr bwMode="auto">
          <a:xfrm>
            <a:off x="714375" y="2916238"/>
            <a:ext cx="7994650" cy="1227137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0" anchor="ctr"/>
          <a:lstStyle/>
          <a:p>
            <a:pPr>
              <a:buFontTx/>
              <a:buBlip>
                <a:blip r:embed="rId2"/>
              </a:buBlip>
            </a:pPr>
            <a:r>
              <a:rPr lang="es-AR" sz="3600" b="1">
                <a:solidFill>
                  <a:srgbClr val="00A6DD"/>
                </a:solidFill>
                <a:latin typeface="Calibri" pitchFamily="34" charset="0"/>
              </a:rPr>
              <a:t> Mayor poder de comercialización y negociación en el mercado internacional</a:t>
            </a:r>
          </a:p>
        </p:txBody>
      </p:sp>
      <p:sp>
        <p:nvSpPr>
          <p:cNvPr id="22532" name="AutoShape 12"/>
          <p:cNvSpPr>
            <a:spLocks noChangeArrowheads="1"/>
          </p:cNvSpPr>
          <p:nvPr/>
        </p:nvSpPr>
        <p:spPr bwMode="auto">
          <a:xfrm>
            <a:off x="714375" y="4429125"/>
            <a:ext cx="8001000" cy="1214438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 algn="just">
              <a:buFontTx/>
              <a:buBlip>
                <a:blip r:embed="rId2"/>
              </a:buBlip>
            </a:pPr>
            <a:r>
              <a:rPr lang="es-AR" sz="3600" b="1">
                <a:solidFill>
                  <a:srgbClr val="00A6DD"/>
                </a:solidFill>
                <a:latin typeface="Calibri" pitchFamily="34" charset="0"/>
              </a:rPr>
              <a:t>Reducción de costos de insumos y servicios en el mercado interno</a:t>
            </a:r>
            <a:endParaRPr lang="es-ES" sz="3600" b="1">
              <a:solidFill>
                <a:srgbClr val="00A6DD"/>
              </a:solidFill>
              <a:latin typeface="Calibri" pitchFamily="34" charset="0"/>
            </a:endParaRPr>
          </a:p>
        </p:txBody>
      </p:sp>
      <p:sp>
        <p:nvSpPr>
          <p:cNvPr id="22533" name="AutoShape 6"/>
          <p:cNvSpPr>
            <a:spLocks noChangeArrowheads="1"/>
          </p:cNvSpPr>
          <p:nvPr/>
        </p:nvSpPr>
        <p:spPr bwMode="auto">
          <a:xfrm>
            <a:off x="714375" y="1643063"/>
            <a:ext cx="5214938" cy="642937"/>
          </a:xfrm>
          <a:prstGeom prst="roundRect">
            <a:avLst>
              <a:gd name="adj" fmla="val 16667"/>
            </a:avLst>
          </a:prstGeom>
          <a:noFill/>
          <a:ln w="25400">
            <a:noFill/>
            <a:round/>
            <a:headEnd/>
            <a:tailEnd/>
          </a:ln>
        </p:spPr>
        <p:txBody>
          <a:bodyPr lIns="54000" rIns="54000" anchor="ctr"/>
          <a:lstStyle/>
          <a:p>
            <a:r>
              <a:rPr lang="es-ES" sz="4400" b="1">
                <a:solidFill>
                  <a:srgbClr val="828F96"/>
                </a:solidFill>
                <a:latin typeface="Calibri" pitchFamily="34" charset="0"/>
              </a:rPr>
              <a:t>LOGROS GENERALES</a:t>
            </a:r>
          </a:p>
        </p:txBody>
      </p:sp>
      <p:cxnSp>
        <p:nvCxnSpPr>
          <p:cNvPr id="11" name="10 Conector recto"/>
          <p:cNvCxnSpPr/>
          <p:nvPr/>
        </p:nvCxnSpPr>
        <p:spPr bwMode="auto">
          <a:xfrm>
            <a:off x="785813" y="2286000"/>
            <a:ext cx="7715250" cy="22225"/>
          </a:xfrm>
          <a:prstGeom prst="line">
            <a:avLst/>
          </a:prstGeom>
          <a:ln w="31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23555" name="AutoShape 6"/>
          <p:cNvSpPr>
            <a:spLocks noChangeArrowheads="1"/>
          </p:cNvSpPr>
          <p:nvPr/>
        </p:nvSpPr>
        <p:spPr bwMode="auto">
          <a:xfrm>
            <a:off x="714375" y="1571625"/>
            <a:ext cx="8001000" cy="642938"/>
          </a:xfrm>
          <a:prstGeom prst="roundRect">
            <a:avLst>
              <a:gd name="adj" fmla="val 16667"/>
            </a:avLst>
          </a:prstGeom>
          <a:noFill/>
          <a:ln w="25400">
            <a:noFill/>
            <a:round/>
            <a:headEnd/>
            <a:tailEnd/>
          </a:ln>
        </p:spPr>
        <p:txBody>
          <a:bodyPr lIns="54000" rIns="54000" anchor="ctr"/>
          <a:lstStyle/>
          <a:p>
            <a:r>
              <a:rPr lang="es-ES" sz="4000" b="1">
                <a:solidFill>
                  <a:srgbClr val="828F96"/>
                </a:solidFill>
                <a:latin typeface="Calibri" pitchFamily="34" charset="0"/>
              </a:rPr>
              <a:t>PRINCIPALES LOGROS OPERATIVOS</a:t>
            </a:r>
          </a:p>
        </p:txBody>
      </p:sp>
      <p:sp>
        <p:nvSpPr>
          <p:cNvPr id="23556" name="AutoShape 13"/>
          <p:cNvSpPr>
            <a:spLocks noChangeArrowheads="1"/>
          </p:cNvSpPr>
          <p:nvPr/>
        </p:nvSpPr>
        <p:spPr bwMode="auto">
          <a:xfrm>
            <a:off x="642938" y="2500313"/>
            <a:ext cx="8072437" cy="431800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>
              <a:buFontTx/>
              <a:buBlip>
                <a:blip r:embed="rId2"/>
              </a:buBlip>
            </a:pPr>
            <a:r>
              <a:rPr lang="es-AR" sz="2400" b="1">
                <a:solidFill>
                  <a:srgbClr val="00A6DD"/>
                </a:solidFill>
                <a:latin typeface="Calibri" pitchFamily="34" charset="0"/>
              </a:rPr>
              <a:t> Reducción de los gastos generales de exportación</a:t>
            </a:r>
          </a:p>
        </p:txBody>
      </p:sp>
      <p:sp>
        <p:nvSpPr>
          <p:cNvPr id="23557" name="AutoShape 14"/>
          <p:cNvSpPr>
            <a:spLocks noChangeArrowheads="1"/>
          </p:cNvSpPr>
          <p:nvPr/>
        </p:nvSpPr>
        <p:spPr bwMode="auto">
          <a:xfrm>
            <a:off x="642938" y="6283325"/>
            <a:ext cx="8072437" cy="431800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>
              <a:buFontTx/>
              <a:buBlip>
                <a:blip r:embed="rId2"/>
              </a:buBlip>
            </a:pPr>
            <a:r>
              <a:rPr lang="es-AR" sz="2400" b="1">
                <a:solidFill>
                  <a:srgbClr val="00A6DD"/>
                </a:solidFill>
                <a:latin typeface="Calibri" pitchFamily="34" charset="0"/>
              </a:rPr>
              <a:t> Posibilidad de creación de una marca conjunta</a:t>
            </a:r>
            <a:endParaRPr lang="es-ES" sz="2400" b="1">
              <a:solidFill>
                <a:srgbClr val="00A6DD"/>
              </a:solidFill>
              <a:latin typeface="Calibri" pitchFamily="34" charset="0"/>
            </a:endParaRPr>
          </a:p>
        </p:txBody>
      </p:sp>
      <p:sp>
        <p:nvSpPr>
          <p:cNvPr id="23558" name="AutoShape 15"/>
          <p:cNvSpPr>
            <a:spLocks noChangeArrowheads="1"/>
          </p:cNvSpPr>
          <p:nvPr/>
        </p:nvSpPr>
        <p:spPr bwMode="auto">
          <a:xfrm>
            <a:off x="642938" y="3143250"/>
            <a:ext cx="8072437" cy="500063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>
              <a:buFontTx/>
              <a:buBlip>
                <a:blip r:embed="rId2"/>
              </a:buBlip>
            </a:pPr>
            <a:r>
              <a:rPr lang="es-AR" sz="2400" b="1">
                <a:solidFill>
                  <a:srgbClr val="00A6DD"/>
                </a:solidFill>
                <a:latin typeface="Calibri" pitchFamily="34" charset="0"/>
              </a:rPr>
              <a:t> Promoción mas eficaz con costos reducidos</a:t>
            </a:r>
            <a:endParaRPr lang="es-ES" sz="2400" b="1">
              <a:solidFill>
                <a:srgbClr val="00A6DD"/>
              </a:solidFill>
              <a:latin typeface="Calibri" pitchFamily="34" charset="0"/>
            </a:endParaRPr>
          </a:p>
        </p:txBody>
      </p:sp>
      <p:sp>
        <p:nvSpPr>
          <p:cNvPr id="23559" name="AutoShape 20"/>
          <p:cNvSpPr>
            <a:spLocks noChangeArrowheads="1"/>
          </p:cNvSpPr>
          <p:nvPr/>
        </p:nvSpPr>
        <p:spPr bwMode="auto">
          <a:xfrm>
            <a:off x="642938" y="4500563"/>
            <a:ext cx="8072437" cy="714375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>
              <a:buFontTx/>
              <a:buBlip>
                <a:blip r:embed="rId2"/>
              </a:buBlip>
            </a:pPr>
            <a:r>
              <a:rPr lang="es-AR" sz="2400" b="1">
                <a:solidFill>
                  <a:srgbClr val="00A6DD"/>
                </a:solidFill>
                <a:latin typeface="Calibri" pitchFamily="34" charset="0"/>
              </a:rPr>
              <a:t> Disminuye el riesgo por inexperiencia (se aprende en conjunto)</a:t>
            </a:r>
            <a:endParaRPr lang="es-ES" sz="2400" b="1">
              <a:solidFill>
                <a:srgbClr val="00A6DD"/>
              </a:solidFill>
              <a:latin typeface="Calibri" pitchFamily="34" charset="0"/>
            </a:endParaRPr>
          </a:p>
        </p:txBody>
      </p:sp>
      <p:sp>
        <p:nvSpPr>
          <p:cNvPr id="23560" name="AutoShape 20"/>
          <p:cNvSpPr>
            <a:spLocks noChangeArrowheads="1"/>
          </p:cNvSpPr>
          <p:nvPr/>
        </p:nvSpPr>
        <p:spPr bwMode="auto">
          <a:xfrm>
            <a:off x="642938" y="5357813"/>
            <a:ext cx="8072437" cy="785812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>
              <a:buFontTx/>
              <a:buBlip>
                <a:blip r:embed="rId2"/>
              </a:buBlip>
            </a:pPr>
            <a:r>
              <a:rPr lang="es-AR" sz="2400" b="1">
                <a:solidFill>
                  <a:srgbClr val="00A6DD"/>
                </a:solidFill>
                <a:latin typeface="Calibri" pitchFamily="34" charset="0"/>
              </a:rPr>
              <a:t> Facilita la penetración en nuevos mercados dando mayor seguridad al diversificarlos</a:t>
            </a:r>
          </a:p>
        </p:txBody>
      </p:sp>
      <p:sp>
        <p:nvSpPr>
          <p:cNvPr id="29705" name="AutoShape 20"/>
          <p:cNvSpPr>
            <a:spLocks noChangeArrowheads="1"/>
          </p:cNvSpPr>
          <p:nvPr/>
        </p:nvSpPr>
        <p:spPr bwMode="auto">
          <a:xfrm>
            <a:off x="642938" y="3857625"/>
            <a:ext cx="8072437" cy="431800"/>
          </a:xfrm>
          <a:prstGeom prst="roundRect">
            <a:avLst>
              <a:gd name="adj" fmla="val 16667"/>
            </a:avLst>
          </a:prstGeom>
          <a:ln w="12700"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54000" rIns="54000" anchor="ctr"/>
          <a:lstStyle/>
          <a:p>
            <a:pPr>
              <a:buFontTx/>
              <a:buBlip>
                <a:blip r:embed="rId2"/>
              </a:buBlip>
              <a:defRPr/>
            </a:pPr>
            <a:r>
              <a:rPr lang="es-AR" sz="2400" b="1" dirty="0">
                <a:solidFill>
                  <a:srgbClr val="00A6DD"/>
                </a:solidFill>
                <a:latin typeface="Calibri" pitchFamily="34" charset="0"/>
              </a:rPr>
              <a:t>  Despertar mayor interés en compradores extranjeros</a:t>
            </a:r>
          </a:p>
        </p:txBody>
      </p:sp>
      <p:cxnSp>
        <p:nvCxnSpPr>
          <p:cNvPr id="12" name="11 Conector recto"/>
          <p:cNvCxnSpPr/>
          <p:nvPr/>
        </p:nvCxnSpPr>
        <p:spPr bwMode="auto">
          <a:xfrm>
            <a:off x="785813" y="2214563"/>
            <a:ext cx="7715250" cy="22225"/>
          </a:xfrm>
          <a:prstGeom prst="line">
            <a:avLst/>
          </a:prstGeom>
          <a:ln w="31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24579" name="AutoShape 6"/>
          <p:cNvSpPr>
            <a:spLocks noChangeArrowheads="1"/>
          </p:cNvSpPr>
          <p:nvPr/>
        </p:nvSpPr>
        <p:spPr bwMode="auto">
          <a:xfrm>
            <a:off x="714375" y="1643063"/>
            <a:ext cx="7929563" cy="642937"/>
          </a:xfrm>
          <a:prstGeom prst="roundRect">
            <a:avLst>
              <a:gd name="adj" fmla="val 16667"/>
            </a:avLst>
          </a:prstGeom>
          <a:noFill/>
          <a:ln w="25400">
            <a:noFill/>
            <a:round/>
            <a:headEnd/>
            <a:tailEnd/>
          </a:ln>
        </p:spPr>
        <p:txBody>
          <a:bodyPr lIns="54000" rIns="54000" anchor="ctr"/>
          <a:lstStyle/>
          <a:p>
            <a:r>
              <a:rPr lang="es-ES" sz="4000" b="1">
                <a:solidFill>
                  <a:srgbClr val="828F96"/>
                </a:solidFill>
                <a:latin typeface="Calibri" pitchFamily="34" charset="0"/>
              </a:rPr>
              <a:t>PRINCIPALES PROBLEMAS</a:t>
            </a:r>
          </a:p>
        </p:txBody>
      </p:sp>
      <p:cxnSp>
        <p:nvCxnSpPr>
          <p:cNvPr id="11" name="10 Conector recto"/>
          <p:cNvCxnSpPr/>
          <p:nvPr/>
        </p:nvCxnSpPr>
        <p:spPr bwMode="auto">
          <a:xfrm>
            <a:off x="785813" y="2286000"/>
            <a:ext cx="7715250" cy="22225"/>
          </a:xfrm>
          <a:prstGeom prst="line">
            <a:avLst/>
          </a:prstGeom>
          <a:ln w="31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1" name="AutoShape 13"/>
          <p:cNvSpPr>
            <a:spLocks noChangeArrowheads="1"/>
          </p:cNvSpPr>
          <p:nvPr/>
        </p:nvSpPr>
        <p:spPr bwMode="auto">
          <a:xfrm>
            <a:off x="857250" y="2640010"/>
            <a:ext cx="7643813" cy="431800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>
              <a:buFontTx/>
              <a:buBlip>
                <a:blip r:embed="rId2"/>
              </a:buBlip>
            </a:pPr>
            <a:r>
              <a:rPr lang="es-AR" sz="2400" b="1">
                <a:solidFill>
                  <a:srgbClr val="00A6DD"/>
                </a:solidFill>
                <a:latin typeface="Calibri" pitchFamily="34" charset="0"/>
              </a:rPr>
              <a:t> Independencia frente a la agrupación</a:t>
            </a:r>
          </a:p>
        </p:txBody>
      </p:sp>
      <p:sp>
        <p:nvSpPr>
          <p:cNvPr id="24582" name="AutoShape 14"/>
          <p:cNvSpPr>
            <a:spLocks noChangeArrowheads="1"/>
          </p:cNvSpPr>
          <p:nvPr/>
        </p:nvSpPr>
        <p:spPr bwMode="auto">
          <a:xfrm>
            <a:off x="857250" y="3429000"/>
            <a:ext cx="7643813" cy="431800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>
              <a:buFontTx/>
              <a:buBlip>
                <a:blip r:embed="rId2"/>
              </a:buBlip>
            </a:pPr>
            <a:r>
              <a:rPr lang="es-AR" sz="2400" b="1">
                <a:solidFill>
                  <a:srgbClr val="00A6DD"/>
                </a:solidFill>
                <a:latin typeface="Calibri" pitchFamily="34" charset="0"/>
              </a:rPr>
              <a:t> Diferencia de los tamaños de las empresas</a:t>
            </a:r>
            <a:endParaRPr lang="es-ES" sz="2400" b="1">
              <a:solidFill>
                <a:srgbClr val="00A6DD"/>
              </a:solidFill>
              <a:latin typeface="Calibri" pitchFamily="34" charset="0"/>
            </a:endParaRPr>
          </a:p>
        </p:txBody>
      </p:sp>
      <p:sp>
        <p:nvSpPr>
          <p:cNvPr id="24583" name="AutoShape 13"/>
          <p:cNvSpPr>
            <a:spLocks noChangeArrowheads="1"/>
          </p:cNvSpPr>
          <p:nvPr/>
        </p:nvSpPr>
        <p:spPr bwMode="auto">
          <a:xfrm>
            <a:off x="857250" y="4214813"/>
            <a:ext cx="7643813" cy="431800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>
              <a:buFontTx/>
              <a:buBlip>
                <a:blip r:embed="rId2"/>
              </a:buBlip>
            </a:pPr>
            <a:r>
              <a:rPr lang="es-AR" sz="2400" b="1">
                <a:solidFill>
                  <a:srgbClr val="00A6DD"/>
                </a:solidFill>
                <a:latin typeface="Calibri" pitchFamily="34" charset="0"/>
              </a:rPr>
              <a:t> Dificultades en la toma de decisiones</a:t>
            </a:r>
          </a:p>
        </p:txBody>
      </p:sp>
      <p:sp>
        <p:nvSpPr>
          <p:cNvPr id="24584" name="AutoShape 14"/>
          <p:cNvSpPr>
            <a:spLocks noChangeArrowheads="1"/>
          </p:cNvSpPr>
          <p:nvPr/>
        </p:nvSpPr>
        <p:spPr bwMode="auto">
          <a:xfrm>
            <a:off x="857250" y="5000625"/>
            <a:ext cx="7643813" cy="431800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>
              <a:buFontTx/>
              <a:buBlip>
                <a:blip r:embed="rId2"/>
              </a:buBlip>
            </a:pPr>
            <a:r>
              <a:rPr lang="es-AR" sz="2400" b="1">
                <a:solidFill>
                  <a:srgbClr val="00A6DD"/>
                </a:solidFill>
                <a:latin typeface="Calibri" pitchFamily="34" charset="0"/>
              </a:rPr>
              <a:t> No concretar acciones</a:t>
            </a:r>
            <a:endParaRPr lang="es-ES" sz="2400" b="1">
              <a:solidFill>
                <a:srgbClr val="00A6DD"/>
              </a:solidFill>
              <a:latin typeface="Calibri" pitchFamily="34" charset="0"/>
            </a:endParaRPr>
          </a:p>
        </p:txBody>
      </p:sp>
      <p:sp>
        <p:nvSpPr>
          <p:cNvPr id="24585" name="AutoShape 14"/>
          <p:cNvSpPr>
            <a:spLocks noChangeArrowheads="1"/>
          </p:cNvSpPr>
          <p:nvPr/>
        </p:nvSpPr>
        <p:spPr bwMode="auto">
          <a:xfrm>
            <a:off x="857250" y="5781675"/>
            <a:ext cx="7643813" cy="431800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>
              <a:buFontTx/>
              <a:buBlip>
                <a:blip r:embed="rId2"/>
              </a:buBlip>
            </a:pPr>
            <a:r>
              <a:rPr lang="es-AR" sz="2400" b="1">
                <a:solidFill>
                  <a:srgbClr val="00A6DD"/>
                </a:solidFill>
                <a:latin typeface="Calibri" pitchFamily="34" charset="0"/>
              </a:rPr>
              <a:t> Cambios reiterados en la composición del consorcio</a:t>
            </a:r>
            <a:endParaRPr lang="es-ES" sz="2400" b="1">
              <a:solidFill>
                <a:srgbClr val="00A6DD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dirty="0" smtClean="0">
                <a:ea typeface="Calibri" pitchFamily="34" charset="0"/>
              </a:rPr>
              <a:t>Relaciones Institucionales </a:t>
            </a:r>
            <a:r>
              <a:rPr lang="es-ES" sz="3600" dirty="0" smtClean="0">
                <a:ea typeface="Calibri" pitchFamily="34" charset="0"/>
              </a:rPr>
              <a:t/>
            </a:r>
            <a:br>
              <a:rPr lang="es-ES" sz="3600" dirty="0" smtClean="0">
                <a:ea typeface="Calibri" pitchFamily="34" charset="0"/>
              </a:rPr>
            </a:br>
            <a:r>
              <a:rPr lang="es-ES" sz="3600" dirty="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25603" name="AutoShape 6"/>
          <p:cNvSpPr>
            <a:spLocks noChangeArrowheads="1"/>
          </p:cNvSpPr>
          <p:nvPr/>
        </p:nvSpPr>
        <p:spPr bwMode="auto">
          <a:xfrm>
            <a:off x="714375" y="1643063"/>
            <a:ext cx="7929563" cy="642937"/>
          </a:xfrm>
          <a:prstGeom prst="roundRect">
            <a:avLst>
              <a:gd name="adj" fmla="val 16667"/>
            </a:avLst>
          </a:prstGeom>
          <a:noFill/>
          <a:ln w="25400">
            <a:noFill/>
            <a:round/>
            <a:headEnd/>
            <a:tailEnd/>
          </a:ln>
        </p:spPr>
        <p:txBody>
          <a:bodyPr lIns="54000" rIns="54000" anchor="ctr"/>
          <a:lstStyle/>
          <a:p>
            <a:r>
              <a:rPr lang="es-ES" sz="4400" b="1">
                <a:solidFill>
                  <a:srgbClr val="828F96"/>
                </a:solidFill>
                <a:latin typeface="Calibri" pitchFamily="34" charset="0"/>
              </a:rPr>
              <a:t>PRINCIPALES FACTORES DE ÉXITO</a:t>
            </a:r>
          </a:p>
        </p:txBody>
      </p:sp>
      <p:cxnSp>
        <p:nvCxnSpPr>
          <p:cNvPr id="11" name="10 Conector recto"/>
          <p:cNvCxnSpPr/>
          <p:nvPr/>
        </p:nvCxnSpPr>
        <p:spPr bwMode="auto">
          <a:xfrm>
            <a:off x="785813" y="2286000"/>
            <a:ext cx="7715250" cy="22225"/>
          </a:xfrm>
          <a:prstGeom prst="line">
            <a:avLst/>
          </a:prstGeom>
          <a:ln w="31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5" name="AutoShape 13"/>
          <p:cNvSpPr>
            <a:spLocks noChangeArrowheads="1"/>
          </p:cNvSpPr>
          <p:nvPr/>
        </p:nvSpPr>
        <p:spPr bwMode="auto">
          <a:xfrm>
            <a:off x="847725" y="2643188"/>
            <a:ext cx="7653338" cy="431800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>
              <a:buFontTx/>
              <a:buBlip>
                <a:blip r:embed="rId2"/>
              </a:buBlip>
            </a:pPr>
            <a:r>
              <a:rPr lang="es-AR" sz="2400" b="1" dirty="0">
                <a:solidFill>
                  <a:srgbClr val="00A6DD"/>
                </a:solidFill>
                <a:latin typeface="Calibri" pitchFamily="34" charset="0"/>
              </a:rPr>
              <a:t> Integración entre los participantes</a:t>
            </a:r>
          </a:p>
        </p:txBody>
      </p:sp>
      <p:sp>
        <p:nvSpPr>
          <p:cNvPr id="25606" name="AutoShape 14"/>
          <p:cNvSpPr>
            <a:spLocks noChangeArrowheads="1"/>
          </p:cNvSpPr>
          <p:nvPr/>
        </p:nvSpPr>
        <p:spPr bwMode="auto">
          <a:xfrm>
            <a:off x="847725" y="3429000"/>
            <a:ext cx="7653338" cy="431800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>
              <a:buFontTx/>
              <a:buBlip>
                <a:blip r:embed="rId2"/>
              </a:buBlip>
            </a:pPr>
            <a:r>
              <a:rPr lang="es-AR" sz="2400" b="1">
                <a:solidFill>
                  <a:srgbClr val="00A6DD"/>
                </a:solidFill>
                <a:latin typeface="Calibri" pitchFamily="34" charset="0"/>
              </a:rPr>
              <a:t> Liderazgo del coordinador</a:t>
            </a:r>
            <a:endParaRPr lang="es-ES" sz="2400" b="1">
              <a:solidFill>
                <a:srgbClr val="00A6DD"/>
              </a:solidFill>
              <a:latin typeface="Calibri" pitchFamily="34" charset="0"/>
            </a:endParaRPr>
          </a:p>
        </p:txBody>
      </p:sp>
      <p:sp>
        <p:nvSpPr>
          <p:cNvPr id="25607" name="AutoShape 13"/>
          <p:cNvSpPr>
            <a:spLocks noChangeArrowheads="1"/>
          </p:cNvSpPr>
          <p:nvPr/>
        </p:nvSpPr>
        <p:spPr bwMode="auto">
          <a:xfrm>
            <a:off x="847725" y="4214813"/>
            <a:ext cx="7653338" cy="431800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>
              <a:buFontTx/>
              <a:buBlip>
                <a:blip r:embed="rId2"/>
              </a:buBlip>
            </a:pPr>
            <a:r>
              <a:rPr lang="es-AR" sz="2400" b="1">
                <a:solidFill>
                  <a:srgbClr val="00A6DD"/>
                </a:solidFill>
                <a:latin typeface="Calibri" pitchFamily="34" charset="0"/>
              </a:rPr>
              <a:t> Reglamento interno bien elaborado</a:t>
            </a:r>
          </a:p>
        </p:txBody>
      </p:sp>
      <p:sp>
        <p:nvSpPr>
          <p:cNvPr id="25608" name="AutoShape 14"/>
          <p:cNvSpPr>
            <a:spLocks noChangeArrowheads="1"/>
          </p:cNvSpPr>
          <p:nvPr/>
        </p:nvSpPr>
        <p:spPr bwMode="auto">
          <a:xfrm>
            <a:off x="847725" y="5000625"/>
            <a:ext cx="7610475" cy="431800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>
              <a:buFontTx/>
              <a:buBlip>
                <a:blip r:embed="rId2"/>
              </a:buBlip>
            </a:pPr>
            <a:r>
              <a:rPr lang="es-AR" sz="2400" b="1">
                <a:solidFill>
                  <a:srgbClr val="00A6DD"/>
                </a:solidFill>
                <a:latin typeface="Calibri" pitchFamily="34" charset="0"/>
              </a:rPr>
              <a:t> Un plan de negocios con bases sólidas</a:t>
            </a:r>
            <a:endParaRPr lang="es-ES" sz="2400" b="1">
              <a:solidFill>
                <a:srgbClr val="00A6DD"/>
              </a:solidFill>
              <a:latin typeface="Calibri" pitchFamily="34" charset="0"/>
            </a:endParaRPr>
          </a:p>
        </p:txBody>
      </p:sp>
      <p:sp>
        <p:nvSpPr>
          <p:cNvPr id="25609" name="AutoShape 14"/>
          <p:cNvSpPr>
            <a:spLocks noChangeArrowheads="1"/>
          </p:cNvSpPr>
          <p:nvPr/>
        </p:nvSpPr>
        <p:spPr bwMode="auto">
          <a:xfrm>
            <a:off x="847725" y="5781675"/>
            <a:ext cx="7581900" cy="431800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>
              <a:buFontTx/>
              <a:buBlip>
                <a:blip r:embed="rId2"/>
              </a:buBlip>
            </a:pPr>
            <a:r>
              <a:rPr lang="es-AR" sz="2400" b="1">
                <a:solidFill>
                  <a:srgbClr val="00A6DD"/>
                </a:solidFill>
                <a:latin typeface="Calibri" pitchFamily="34" charset="0"/>
              </a:rPr>
              <a:t> Realizar las acciones indicadas para concretarlo</a:t>
            </a:r>
            <a:endParaRPr lang="es-ES" sz="2400" b="1">
              <a:solidFill>
                <a:srgbClr val="00A6DD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38" y="4071938"/>
            <a:ext cx="7461250" cy="1000136"/>
          </a:xfrm>
          <a:solidFill>
            <a:schemeClr val="bg1">
              <a:lumMod val="95000"/>
            </a:schemeClr>
          </a:solidFill>
        </p:spPr>
        <p:txBody>
          <a:bodyPr anchor="ctr"/>
          <a:lstStyle/>
          <a:p>
            <a:pPr algn="just"/>
            <a:r>
              <a:rPr lang="es-AR" sz="2000" b="1" kern="1200" dirty="0" smtClean="0">
                <a:solidFill>
                  <a:srgbClr val="00A6DD"/>
                </a:solidFill>
              </a:rPr>
              <a:t>La función principal del coordinador es suplir la falta de información y conocimiento de las empresas en torno al comercio exterior.</a:t>
            </a:r>
          </a:p>
        </p:txBody>
      </p:sp>
      <p:sp>
        <p:nvSpPr>
          <p:cNvPr id="14" name="2 Marcador de contenido"/>
          <p:cNvSpPr txBox="1">
            <a:spLocks/>
          </p:cNvSpPr>
          <p:nvPr/>
        </p:nvSpPr>
        <p:spPr bwMode="auto">
          <a:xfrm>
            <a:off x="642938" y="2357439"/>
            <a:ext cx="7477125" cy="1357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/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FontTx/>
              <a:buBlip>
                <a:blip r:embed="rId2"/>
              </a:buBlip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Char char="–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Char char="•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Char char="–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Char char="»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s-ES" sz="2000" b="1" dirty="0" smtClean="0">
                <a:solidFill>
                  <a:srgbClr val="00A6DD"/>
                </a:solidFill>
              </a:rPr>
              <a:t>Es un liderazgo basado en el consenso.</a:t>
            </a:r>
            <a:endParaRPr lang="es-AR" sz="2000" b="1" dirty="0" smtClean="0">
              <a:solidFill>
                <a:srgbClr val="00A6DD"/>
              </a:solidFill>
            </a:endParaRPr>
          </a:p>
          <a:p>
            <a:pPr algn="just"/>
            <a:r>
              <a:rPr lang="es-AR" sz="2000" b="1" dirty="0" smtClean="0">
                <a:solidFill>
                  <a:srgbClr val="00A6DD"/>
                </a:solidFill>
              </a:rPr>
              <a:t>El </a:t>
            </a:r>
            <a:r>
              <a:rPr lang="es-AR" sz="2000" b="1" dirty="0" smtClean="0">
                <a:solidFill>
                  <a:srgbClr val="00A6DD"/>
                </a:solidFill>
              </a:rPr>
              <a:t>coordinador debe ser un especialista idóneo en comercio exterior.</a:t>
            </a:r>
            <a:endParaRPr lang="es-AR" sz="2000" b="1" dirty="0" smtClean="0">
              <a:solidFill>
                <a:srgbClr val="00A6DD"/>
              </a:solidFill>
            </a:endParaRPr>
          </a:p>
          <a:p>
            <a:pPr algn="just"/>
            <a:r>
              <a:rPr lang="es-AR" sz="2000" b="1" dirty="0" smtClean="0">
                <a:solidFill>
                  <a:srgbClr val="00A6DD"/>
                </a:solidFill>
              </a:rPr>
              <a:t>Es recomendado que tenga experiencia con el sector/producto.</a:t>
            </a:r>
          </a:p>
        </p:txBody>
      </p:sp>
      <p:sp>
        <p:nvSpPr>
          <p:cNvPr id="20484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642938" y="1643063"/>
            <a:ext cx="7429500" cy="5715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AR" sz="2800" b="1" dirty="0">
                <a:solidFill>
                  <a:srgbClr val="00A6DD"/>
                </a:solidFill>
              </a:rPr>
              <a:t>Liderazgo del coordinador</a:t>
            </a:r>
            <a:endParaRPr lang="es-AR" sz="2800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642938" y="5357813"/>
            <a:ext cx="7477125" cy="1000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/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FontTx/>
              <a:buBlip>
                <a:blip r:embed="rId2"/>
              </a:buBlip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Char char="–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Char char="•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Char char="–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D"/>
              </a:buClr>
              <a:buChar char="»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s-AR" sz="2000" b="1" dirty="0" smtClean="0">
                <a:solidFill>
                  <a:srgbClr val="00A6DD"/>
                </a:solidFill>
              </a:rPr>
              <a:t>Deberá evaluar a las empresas miembro del grupo, desarrollar su oferta exportable y armar un plan de exportación para el grupo a corto y mediano plazo.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9763" y="2698750"/>
            <a:ext cx="8075612" cy="373062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entre 5 y 15 Empresas.</a:t>
            </a:r>
          </a:p>
          <a:p>
            <a:pPr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Experiencia exportadora de alguna Empresa.</a:t>
            </a:r>
          </a:p>
          <a:p>
            <a:pPr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Mismo canal de distribución.</a:t>
            </a:r>
          </a:p>
          <a:p>
            <a:pPr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Designar un Coordinador que produzca un informe mensual y concurra a las reuniones de las Fundaciones.</a:t>
            </a:r>
            <a:endParaRPr lang="es-A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651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642938" y="1643063"/>
            <a:ext cx="8072437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eaLnBrk="0" hangingPunct="0">
              <a:spcBef>
                <a:spcPct val="20000"/>
              </a:spcBef>
              <a:buClr>
                <a:srgbClr val="00A6DD"/>
              </a:buClr>
              <a:defRPr/>
            </a:pPr>
            <a:r>
              <a:rPr lang="es-ES" sz="28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Fundación Exportar – Fundación ICBC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A6DD"/>
              </a:buClr>
              <a:defRPr/>
            </a:pPr>
            <a:r>
              <a:rPr lang="es-ES" sz="2000" kern="0" dirty="0">
                <a:solidFill>
                  <a:srgbClr val="00A6DD"/>
                </a:solidFill>
                <a:latin typeface="Calibri" pitchFamily="34" charset="0"/>
                <a:cs typeface="Calibri" pitchFamily="34" charset="0"/>
              </a:rPr>
              <a:t>Requisitos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>
          <a:xfrm>
            <a:off x="785813" y="142875"/>
            <a:ext cx="5857875" cy="1143000"/>
          </a:xfrm>
        </p:spPr>
        <p:txBody>
          <a:bodyPr/>
          <a:lstStyle/>
          <a:p>
            <a:r>
              <a:rPr lang="es-ES" smtClean="0">
                <a:ea typeface="Calibri" pitchFamily="34" charset="0"/>
              </a:rPr>
              <a:t>Fundación Exportar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500" y="1714500"/>
            <a:ext cx="8072438" cy="435768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es-AR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La </a:t>
            </a:r>
            <a:r>
              <a:rPr lang="es-AR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Fundación Exportar</a:t>
            </a:r>
            <a:r>
              <a:rPr lang="es-AR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es una </a:t>
            </a:r>
            <a:r>
              <a:rPr lang="es-AR" sz="2800" b="1" dirty="0" smtClean="0">
                <a:solidFill>
                  <a:srgbClr val="00A6DD"/>
                </a:solidFill>
              </a:rPr>
              <a:t>ENTIDAD MIXTA</a:t>
            </a:r>
            <a:r>
              <a:rPr lang="es-AR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constituida por el sector público y privado.</a:t>
            </a:r>
          </a:p>
          <a:p>
            <a:pPr>
              <a:defRPr/>
            </a:pPr>
            <a:endParaRPr lang="es-AR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es-E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Es la agencia de promoción de exportaciones de la </a:t>
            </a:r>
            <a:r>
              <a:rPr lang="es-ES" sz="2800" b="1" dirty="0" smtClean="0">
                <a:solidFill>
                  <a:srgbClr val="00A6DD"/>
                </a:solidFill>
              </a:rPr>
              <a:t>CANCILLERÍA ARGENTINA</a:t>
            </a:r>
            <a:r>
              <a:rPr lang="es-E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>
              <a:defRPr/>
            </a:pPr>
            <a:endParaRPr lang="es-ES" sz="2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es-E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Tiene por </a:t>
            </a:r>
            <a:r>
              <a:rPr lang="es-ES" sz="2800" b="1" dirty="0" smtClean="0">
                <a:solidFill>
                  <a:srgbClr val="00A6DD"/>
                </a:solidFill>
              </a:rPr>
              <a:t>OBJETIVO</a:t>
            </a:r>
            <a:r>
              <a:rPr lang="es-E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fomentar el incremento y la diversificación de las exportaciones de las empresas argentinas.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9763" y="2698750"/>
            <a:ext cx="8075612" cy="27305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Debe tratarse de productos con valor agregado.</a:t>
            </a:r>
          </a:p>
          <a:p>
            <a:pPr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Las Empresas deben proyectar un plan de acción grupal.</a:t>
            </a:r>
          </a:p>
          <a:p>
            <a:pPr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 Grupo debe reunirse periódicamente al menos una vez por mes.</a:t>
            </a:r>
            <a:endParaRPr lang="es-A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675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642938" y="1643063"/>
            <a:ext cx="8072437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eaLnBrk="0" hangingPunct="0">
              <a:spcBef>
                <a:spcPct val="20000"/>
              </a:spcBef>
              <a:buClr>
                <a:srgbClr val="00A6DD"/>
              </a:buClr>
              <a:defRPr/>
            </a:pPr>
            <a:r>
              <a:rPr lang="es-ES" sz="28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Fundación Exportar – Fundación ICBC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A6DD"/>
              </a:buClr>
              <a:defRPr/>
            </a:pPr>
            <a:r>
              <a:rPr lang="es-ES" sz="2000" kern="0" dirty="0">
                <a:solidFill>
                  <a:srgbClr val="00A6DD"/>
                </a:solidFill>
                <a:latin typeface="Calibri" pitchFamily="34" charset="0"/>
                <a:cs typeface="Calibri" pitchFamily="34" charset="0"/>
              </a:rPr>
              <a:t>Requisitos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500063" y="1428750"/>
            <a:ext cx="807243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eaLnBrk="0" hangingPunct="0">
              <a:spcBef>
                <a:spcPct val="20000"/>
              </a:spcBef>
              <a:buClr>
                <a:srgbClr val="00A6DD"/>
              </a:buClr>
              <a:defRPr/>
            </a:pPr>
            <a:r>
              <a:rPr lang="es-ES" sz="2800" b="1" kern="0" dirty="0">
                <a:solidFill>
                  <a:schemeClr val="accent4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Formulario de Inscripción</a:t>
            </a:r>
          </a:p>
        </p:txBody>
      </p:sp>
      <p:sp>
        <p:nvSpPr>
          <p:cNvPr id="9" name="9 CuadroTexto"/>
          <p:cNvSpPr txBox="1">
            <a:spLocks noChangeArrowheads="1"/>
          </p:cNvSpPr>
          <p:nvPr/>
        </p:nvSpPr>
        <p:spPr bwMode="auto">
          <a:xfrm>
            <a:off x="500063" y="2071688"/>
            <a:ext cx="8501062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arenR"/>
              <a:defRPr/>
            </a:pPr>
            <a:r>
              <a:rPr lang="es-ES" sz="2800" b="1" dirty="0">
                <a:solidFill>
                  <a:srgbClr val="00A6DD"/>
                </a:solidFill>
                <a:latin typeface="Calibri" pitchFamily="34" charset="0"/>
              </a:rPr>
              <a:t>INFORMACIÓN GENERAL</a:t>
            </a:r>
          </a:p>
          <a:p>
            <a:pPr marL="342900" indent="-342900">
              <a:defRPr/>
            </a:pPr>
            <a:r>
              <a:rPr lang="es-ES" b="1" dirty="0">
                <a:solidFill>
                  <a:srgbClr val="00A6DD"/>
                </a:solidFill>
                <a:latin typeface="Calibri" pitchFamily="34" charset="0"/>
              </a:rPr>
              <a:t>Información solicitada:</a:t>
            </a:r>
          </a:p>
          <a:p>
            <a:pPr marL="342900" indent="-342900">
              <a:defRPr/>
            </a:pPr>
            <a:r>
              <a:rPr lang="es-ES" b="1" dirty="0">
                <a:solidFill>
                  <a:srgbClr val="00A6DD"/>
                </a:solidFill>
                <a:latin typeface="Calibri" pitchFamily="34" charset="0"/>
              </a:rPr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s-ES" dirty="0">
                <a:solidFill>
                  <a:srgbClr val="00A6DD"/>
                </a:solidFill>
                <a:latin typeface="Calibri" pitchFamily="34" charset="0"/>
              </a:rPr>
              <a:t>Nombre del  Grupo a Conformar: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s-ES" b="1" dirty="0">
                <a:solidFill>
                  <a:srgbClr val="00A6DD"/>
                </a:solidFill>
                <a:latin typeface="Calibri" pitchFamily="34" charset="0"/>
              </a:rPr>
              <a:t>Razón social</a:t>
            </a:r>
            <a:r>
              <a:rPr lang="es-ES" dirty="0">
                <a:solidFill>
                  <a:srgbClr val="00A6DD"/>
                </a:solidFill>
                <a:latin typeface="Calibri" pitchFamily="34" charset="0"/>
              </a:rPr>
              <a:t>: </a:t>
            </a:r>
            <a:endParaRPr lang="es-AR" dirty="0">
              <a:solidFill>
                <a:srgbClr val="00A6DD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ES" dirty="0">
                <a:solidFill>
                  <a:srgbClr val="00A6DD"/>
                </a:solidFill>
                <a:latin typeface="Calibri" pitchFamily="34" charset="0"/>
              </a:rPr>
              <a:t>Contacto de la Empresa: </a:t>
            </a:r>
            <a:endParaRPr lang="es-AR" dirty="0">
              <a:solidFill>
                <a:srgbClr val="00A6DD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ES" b="1" dirty="0">
                <a:solidFill>
                  <a:srgbClr val="00A6DD"/>
                </a:solidFill>
                <a:latin typeface="Calibri" pitchFamily="34" charset="0"/>
              </a:rPr>
              <a:t>C.U.I.T</a:t>
            </a:r>
            <a:r>
              <a:rPr lang="es-ES" dirty="0">
                <a:solidFill>
                  <a:srgbClr val="00A6DD"/>
                </a:solidFill>
                <a:latin typeface="Calibri" pitchFamily="34" charset="0"/>
              </a:rPr>
              <a:t>. (11 dígitos):</a:t>
            </a:r>
            <a:endParaRPr lang="es-AR" dirty="0">
              <a:solidFill>
                <a:srgbClr val="00A6DD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ES" b="1" dirty="0">
                <a:solidFill>
                  <a:srgbClr val="00A6DD"/>
                </a:solidFill>
                <a:latin typeface="Calibri" pitchFamily="34" charset="0"/>
              </a:rPr>
              <a:t>E-mail</a:t>
            </a:r>
            <a:r>
              <a:rPr lang="es-ES" dirty="0">
                <a:solidFill>
                  <a:srgbClr val="00A6DD"/>
                </a:solidFill>
                <a:latin typeface="Calibri" pitchFamily="34" charset="0"/>
              </a:rPr>
              <a:t> de la persona de contacto:    </a:t>
            </a:r>
            <a:endParaRPr lang="es-AR" dirty="0">
              <a:solidFill>
                <a:srgbClr val="00A6DD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ES" dirty="0">
                <a:solidFill>
                  <a:srgbClr val="00A6DD"/>
                </a:solidFill>
                <a:latin typeface="Calibri" pitchFamily="34" charset="0"/>
              </a:rPr>
              <a:t>Dirección postal:</a:t>
            </a:r>
            <a:endParaRPr lang="es-AR" dirty="0">
              <a:solidFill>
                <a:srgbClr val="00A6DD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ES" dirty="0">
                <a:solidFill>
                  <a:srgbClr val="00A6DD"/>
                </a:solidFill>
                <a:latin typeface="Calibri" pitchFamily="34" charset="0"/>
              </a:rPr>
              <a:t>Teléfonos:                                                                        </a:t>
            </a:r>
            <a:endParaRPr lang="es-AR" dirty="0">
              <a:solidFill>
                <a:srgbClr val="00A6DD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ES" dirty="0">
                <a:solidFill>
                  <a:srgbClr val="00A6DD"/>
                </a:solidFill>
                <a:latin typeface="Calibri" pitchFamily="34" charset="0"/>
              </a:rPr>
              <a:t>Fax: </a:t>
            </a:r>
            <a:endParaRPr lang="es-AR" dirty="0">
              <a:solidFill>
                <a:srgbClr val="00A6DD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ES" b="1" dirty="0">
                <a:solidFill>
                  <a:srgbClr val="00A6DD"/>
                </a:solidFill>
                <a:latin typeface="Calibri" pitchFamily="34" charset="0"/>
              </a:rPr>
              <a:t>Página WEB </a:t>
            </a:r>
            <a:r>
              <a:rPr lang="es-ES" dirty="0">
                <a:solidFill>
                  <a:srgbClr val="00A6DD"/>
                </a:solidFill>
                <a:latin typeface="Calibri" pitchFamily="34" charset="0"/>
              </a:rPr>
              <a:t>(informar si la web tiene traducción): </a:t>
            </a:r>
            <a:endParaRPr lang="es-AR" dirty="0">
              <a:solidFill>
                <a:srgbClr val="00A6DD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ES" dirty="0">
                <a:solidFill>
                  <a:srgbClr val="00A6DD"/>
                </a:solidFill>
                <a:latin typeface="Calibri" pitchFamily="34" charset="0"/>
              </a:rPr>
              <a:t>Números de empleados: </a:t>
            </a:r>
            <a:endParaRPr lang="es-AR" dirty="0">
              <a:solidFill>
                <a:srgbClr val="00A6DD"/>
              </a:solidFill>
              <a:latin typeface="Calibri" pitchFamily="34" charset="0"/>
            </a:endParaRPr>
          </a:p>
          <a:p>
            <a:pPr>
              <a:defRPr/>
            </a:pPr>
            <a:endParaRPr lang="es-AR" dirty="0"/>
          </a:p>
        </p:txBody>
      </p:sp>
      <p:sp>
        <p:nvSpPr>
          <p:cNvPr id="29701" name="AutoShape 6"/>
          <p:cNvSpPr>
            <a:spLocks noChangeArrowheads="1"/>
          </p:cNvSpPr>
          <p:nvPr/>
        </p:nvSpPr>
        <p:spPr bwMode="auto">
          <a:xfrm>
            <a:off x="428625" y="2071688"/>
            <a:ext cx="8143875" cy="4643437"/>
          </a:xfrm>
          <a:prstGeom prst="roundRect">
            <a:avLst>
              <a:gd name="adj" fmla="val 51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endParaRPr lang="es-AR" b="1">
              <a:solidFill>
                <a:srgbClr val="00A6DD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30723" name="9 CuadroTexto"/>
          <p:cNvSpPr txBox="1">
            <a:spLocks noChangeArrowheads="1"/>
          </p:cNvSpPr>
          <p:nvPr/>
        </p:nvSpPr>
        <p:spPr bwMode="auto">
          <a:xfrm>
            <a:off x="500063" y="2071688"/>
            <a:ext cx="8501062" cy="495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 b="1">
                <a:solidFill>
                  <a:srgbClr val="00A6DD"/>
                </a:solidFill>
                <a:latin typeface="Calibri" pitchFamily="34" charset="0"/>
              </a:rPr>
              <a:t>2) INFORMACIÓN COMERCIAL:</a:t>
            </a:r>
          </a:p>
          <a:p>
            <a:r>
              <a:rPr lang="es-ES" sz="2000" b="1">
                <a:solidFill>
                  <a:srgbClr val="00A6DD"/>
                </a:solidFill>
                <a:latin typeface="Calibri" pitchFamily="34" charset="0"/>
              </a:rPr>
              <a:t>Información solicitada:</a:t>
            </a:r>
          </a:p>
          <a:p>
            <a:endParaRPr lang="es-ES" b="1">
              <a:solidFill>
                <a:srgbClr val="00A6DD"/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s-ES" b="1">
                <a:solidFill>
                  <a:srgbClr val="00A6DD"/>
                </a:solidFill>
                <a:latin typeface="Calibri" pitchFamily="34" charset="0"/>
              </a:rPr>
              <a:t>Certificados de calidad </a:t>
            </a:r>
            <a:r>
              <a:rPr lang="es-ES">
                <a:solidFill>
                  <a:srgbClr val="00A6DD"/>
                </a:solidFill>
                <a:latin typeface="Calibri" pitchFamily="34" charset="0"/>
              </a:rPr>
              <a:t>de la Empresa y de los Productos (si los tiene):</a:t>
            </a:r>
          </a:p>
          <a:p>
            <a:pPr>
              <a:buFont typeface="Arial" charset="0"/>
              <a:buChar char="•"/>
            </a:pPr>
            <a:r>
              <a:rPr lang="es-ES" b="1">
                <a:solidFill>
                  <a:srgbClr val="00A6DD"/>
                </a:solidFill>
                <a:latin typeface="Calibri" pitchFamily="34" charset="0"/>
              </a:rPr>
              <a:t>Mercados</a:t>
            </a:r>
            <a:r>
              <a:rPr lang="es-ES">
                <a:solidFill>
                  <a:srgbClr val="00A6DD"/>
                </a:solidFill>
                <a:latin typeface="Calibri" pitchFamily="34" charset="0"/>
              </a:rPr>
              <a:t> a los cuales exporta</a:t>
            </a:r>
          </a:p>
          <a:p>
            <a:pPr>
              <a:buFont typeface="Arial" charset="0"/>
              <a:buChar char="•"/>
            </a:pPr>
            <a:r>
              <a:rPr lang="es-ES" b="1">
                <a:solidFill>
                  <a:srgbClr val="00A6DD"/>
                </a:solidFill>
                <a:latin typeface="Calibri" pitchFamily="34" charset="0"/>
              </a:rPr>
              <a:t>Productos</a:t>
            </a:r>
            <a:r>
              <a:rPr lang="es-ES">
                <a:solidFill>
                  <a:srgbClr val="00A6DD"/>
                </a:solidFill>
                <a:latin typeface="Calibri" pitchFamily="34" charset="0"/>
              </a:rPr>
              <a:t> a exportar (con posición arancelaria si la conoce): </a:t>
            </a:r>
            <a:endParaRPr lang="es-AR">
              <a:solidFill>
                <a:srgbClr val="00A6DD"/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s-ES" b="1">
                <a:solidFill>
                  <a:srgbClr val="00A6DD"/>
                </a:solidFill>
                <a:latin typeface="Calibri" pitchFamily="34" charset="0"/>
              </a:rPr>
              <a:t>Marcas comerciales </a:t>
            </a:r>
            <a:r>
              <a:rPr lang="es-ES">
                <a:solidFill>
                  <a:srgbClr val="00A6DD"/>
                </a:solidFill>
                <a:latin typeface="Calibri" pitchFamily="34" charset="0"/>
              </a:rPr>
              <a:t>(si las tiene):</a:t>
            </a:r>
          </a:p>
          <a:p>
            <a:pPr>
              <a:buFont typeface="Arial" charset="0"/>
              <a:buChar char="•"/>
            </a:pPr>
            <a:r>
              <a:rPr lang="es-ES" b="1">
                <a:solidFill>
                  <a:srgbClr val="00A6DD"/>
                </a:solidFill>
                <a:latin typeface="Calibri" pitchFamily="34" charset="0"/>
              </a:rPr>
              <a:t>Canales de distribución locales</a:t>
            </a:r>
            <a:r>
              <a:rPr lang="es-ES">
                <a:solidFill>
                  <a:srgbClr val="00A6DD"/>
                </a:solidFill>
                <a:latin typeface="Calibri" pitchFamily="34" charset="0"/>
              </a:rPr>
              <a:t>: (a quien le venden) Minorista/mayorista/distribuidor/cadenas de negocios:</a:t>
            </a:r>
          </a:p>
          <a:p>
            <a:pPr>
              <a:buFont typeface="Arial" charset="0"/>
              <a:buChar char="•"/>
            </a:pPr>
            <a:endParaRPr lang="es-ES">
              <a:solidFill>
                <a:srgbClr val="00A6DD"/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s-ES">
                <a:solidFill>
                  <a:srgbClr val="00A6DD"/>
                </a:solidFill>
                <a:latin typeface="Calibri" pitchFamily="34" charset="0"/>
              </a:rPr>
              <a:t>¿Ha asistido a alguna </a:t>
            </a:r>
            <a:r>
              <a:rPr lang="es-ES" b="1">
                <a:solidFill>
                  <a:srgbClr val="00A6DD"/>
                </a:solidFill>
                <a:latin typeface="Calibri" pitchFamily="34" charset="0"/>
              </a:rPr>
              <a:t>feria</a:t>
            </a:r>
            <a:r>
              <a:rPr lang="es-ES">
                <a:solidFill>
                  <a:srgbClr val="00A6DD"/>
                </a:solidFill>
                <a:latin typeface="Calibri" pitchFamily="34" charset="0"/>
              </a:rPr>
              <a:t> en el exterior en los últimos años? ¿Cuales?</a:t>
            </a:r>
          </a:p>
          <a:p>
            <a:pPr>
              <a:buFont typeface="Arial" charset="0"/>
              <a:buChar char="•"/>
            </a:pPr>
            <a:r>
              <a:rPr lang="es-ES">
                <a:solidFill>
                  <a:srgbClr val="00A6DD"/>
                </a:solidFill>
                <a:latin typeface="Calibri" pitchFamily="34" charset="0"/>
              </a:rPr>
              <a:t>¿Ha realizado algún </a:t>
            </a:r>
            <a:r>
              <a:rPr lang="es-ES" b="1">
                <a:solidFill>
                  <a:srgbClr val="00A6DD"/>
                </a:solidFill>
                <a:latin typeface="Calibri" pitchFamily="34" charset="0"/>
              </a:rPr>
              <a:t>viaje</a:t>
            </a:r>
            <a:r>
              <a:rPr lang="es-ES">
                <a:solidFill>
                  <a:srgbClr val="00A6DD"/>
                </a:solidFill>
                <a:latin typeface="Calibri" pitchFamily="34" charset="0"/>
              </a:rPr>
              <a:t> de ventas en los últimos años? Indicar país/es: </a:t>
            </a:r>
          </a:p>
          <a:p>
            <a:pPr>
              <a:buFont typeface="Arial" charset="0"/>
              <a:buChar char="•"/>
            </a:pPr>
            <a:r>
              <a:rPr lang="es-ES">
                <a:solidFill>
                  <a:srgbClr val="00A6DD"/>
                </a:solidFill>
                <a:latin typeface="Calibri" pitchFamily="34" charset="0"/>
              </a:rPr>
              <a:t>¿Ha participado en </a:t>
            </a:r>
            <a:r>
              <a:rPr lang="es-ES" b="1">
                <a:solidFill>
                  <a:srgbClr val="00A6DD"/>
                </a:solidFill>
                <a:latin typeface="Calibri" pitchFamily="34" charset="0"/>
              </a:rPr>
              <a:t>Rondas de Negocios </a:t>
            </a:r>
            <a:r>
              <a:rPr lang="es-ES">
                <a:solidFill>
                  <a:srgbClr val="00A6DD"/>
                </a:solidFill>
                <a:latin typeface="Calibri" pitchFamily="34" charset="0"/>
              </a:rPr>
              <a:t>a nivel local?</a:t>
            </a:r>
            <a:endParaRPr lang="es-AR">
              <a:solidFill>
                <a:srgbClr val="00A6DD"/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s-ES">
                <a:solidFill>
                  <a:srgbClr val="00A6DD"/>
                </a:solidFill>
                <a:latin typeface="Calibri" pitchFamily="34" charset="0"/>
              </a:rPr>
              <a:t>¿Ha participado alguna vez en alguna actividad de las </a:t>
            </a:r>
            <a:r>
              <a:rPr lang="es-ES" b="1">
                <a:solidFill>
                  <a:srgbClr val="00A6DD"/>
                </a:solidFill>
                <a:latin typeface="Calibri" pitchFamily="34" charset="0"/>
              </a:rPr>
              <a:t>Fundaciones Exportar</a:t>
            </a:r>
            <a:r>
              <a:rPr lang="es-ES">
                <a:solidFill>
                  <a:srgbClr val="00A6DD"/>
                </a:solidFill>
                <a:latin typeface="Calibri" pitchFamily="34" charset="0"/>
              </a:rPr>
              <a:t>?</a:t>
            </a:r>
            <a:endParaRPr lang="es-AR">
              <a:solidFill>
                <a:srgbClr val="00A6DD"/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es-AR" sz="1400">
              <a:solidFill>
                <a:srgbClr val="00A6DD"/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s-ES" sz="2000" b="1">
                <a:solidFill>
                  <a:srgbClr val="00A6DD"/>
                </a:solidFill>
                <a:latin typeface="Calibri" pitchFamily="34" charset="0"/>
              </a:rPr>
              <a:t>Breve reseña/presentación de la empresa:</a:t>
            </a:r>
            <a:endParaRPr lang="es-AR" sz="2000" b="1">
              <a:solidFill>
                <a:srgbClr val="00A6DD"/>
              </a:solidFill>
              <a:latin typeface="Calibri" pitchFamily="34" charset="0"/>
            </a:endParaRPr>
          </a:p>
          <a:p>
            <a:endParaRPr lang="es-AR"/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500063" y="1428750"/>
            <a:ext cx="807243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eaLnBrk="0" hangingPunct="0">
              <a:spcBef>
                <a:spcPct val="20000"/>
              </a:spcBef>
              <a:buClr>
                <a:srgbClr val="00A6DD"/>
              </a:buClr>
              <a:defRPr/>
            </a:pPr>
            <a:r>
              <a:rPr lang="es-ES" sz="2800" b="1" kern="0" dirty="0">
                <a:solidFill>
                  <a:schemeClr val="accent4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Formulario de Inscripción</a:t>
            </a:r>
          </a:p>
        </p:txBody>
      </p:sp>
      <p:sp>
        <p:nvSpPr>
          <p:cNvPr id="30725" name="AutoShape 6"/>
          <p:cNvSpPr>
            <a:spLocks noChangeArrowheads="1"/>
          </p:cNvSpPr>
          <p:nvPr/>
        </p:nvSpPr>
        <p:spPr bwMode="auto">
          <a:xfrm>
            <a:off x="428625" y="2071688"/>
            <a:ext cx="8143875" cy="4643437"/>
          </a:xfrm>
          <a:prstGeom prst="roundRect">
            <a:avLst>
              <a:gd name="adj" fmla="val 51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endParaRPr lang="es-AR" b="1">
              <a:solidFill>
                <a:srgbClr val="00A6DD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500063" y="1428750"/>
            <a:ext cx="807243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eaLnBrk="0" hangingPunct="0">
              <a:spcBef>
                <a:spcPct val="20000"/>
              </a:spcBef>
              <a:buClr>
                <a:srgbClr val="00A6DD"/>
              </a:buClr>
              <a:defRPr/>
            </a:pPr>
            <a:r>
              <a:rPr lang="es-ES" sz="2800" b="1" kern="0" dirty="0">
                <a:solidFill>
                  <a:schemeClr val="accent4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Formulario de Inscripción</a:t>
            </a:r>
          </a:p>
        </p:txBody>
      </p:sp>
      <p:sp>
        <p:nvSpPr>
          <p:cNvPr id="31748" name="AutoShape 6"/>
          <p:cNvSpPr>
            <a:spLocks noChangeArrowheads="1"/>
          </p:cNvSpPr>
          <p:nvPr/>
        </p:nvSpPr>
        <p:spPr bwMode="auto">
          <a:xfrm>
            <a:off x="428625" y="2071688"/>
            <a:ext cx="8143875" cy="4643437"/>
          </a:xfrm>
          <a:prstGeom prst="roundRect">
            <a:avLst>
              <a:gd name="adj" fmla="val 51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endParaRPr lang="es-AR" b="1">
              <a:solidFill>
                <a:srgbClr val="00A6DD"/>
              </a:solidFill>
              <a:latin typeface="Calibri" pitchFamily="34" charset="0"/>
            </a:endParaRPr>
          </a:p>
        </p:txBody>
      </p:sp>
      <p:sp>
        <p:nvSpPr>
          <p:cNvPr id="31749" name="9 CuadroTexto"/>
          <p:cNvSpPr txBox="1">
            <a:spLocks noChangeArrowheads="1"/>
          </p:cNvSpPr>
          <p:nvPr/>
        </p:nvSpPr>
        <p:spPr bwMode="auto">
          <a:xfrm>
            <a:off x="500063" y="2070100"/>
            <a:ext cx="8358187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 b="1">
                <a:solidFill>
                  <a:srgbClr val="00A6DD"/>
                </a:solidFill>
                <a:latin typeface="Calibri" pitchFamily="34" charset="0"/>
              </a:rPr>
              <a:t>3) DATOS DE LAS EXPORTACIONES</a:t>
            </a:r>
            <a:endParaRPr lang="es-AR" sz="2800" b="1">
              <a:solidFill>
                <a:srgbClr val="00A6DD"/>
              </a:solidFill>
              <a:latin typeface="Calibri" pitchFamily="34" charset="0"/>
            </a:endParaRPr>
          </a:p>
          <a:p>
            <a:r>
              <a:rPr lang="es-ES" sz="2000" b="1">
                <a:solidFill>
                  <a:srgbClr val="00A6DD"/>
                </a:solidFill>
                <a:latin typeface="Calibri" pitchFamily="34" charset="0"/>
              </a:rPr>
              <a:t>Información solicitada:</a:t>
            </a:r>
          </a:p>
          <a:p>
            <a:endParaRPr lang="es-ES" sz="2200" b="1">
              <a:solidFill>
                <a:srgbClr val="00A6DD"/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s-ES">
                <a:solidFill>
                  <a:srgbClr val="00A6DD"/>
                </a:solidFill>
                <a:latin typeface="Calibri" pitchFamily="34" charset="0"/>
              </a:rPr>
              <a:t>Las </a:t>
            </a:r>
            <a:r>
              <a:rPr lang="es-ES" b="1">
                <a:solidFill>
                  <a:srgbClr val="00A6DD"/>
                </a:solidFill>
                <a:latin typeface="Calibri" pitchFamily="34" charset="0"/>
              </a:rPr>
              <a:t>cifras de exportación </a:t>
            </a:r>
            <a:r>
              <a:rPr lang="es-ES">
                <a:solidFill>
                  <a:srgbClr val="00A6DD"/>
                </a:solidFill>
                <a:latin typeface="Calibri" pitchFamily="34" charset="0"/>
              </a:rPr>
              <a:t>de la empresa. Los datos se presentan en miles de dólares </a:t>
            </a:r>
          </a:p>
          <a:p>
            <a:r>
              <a:rPr lang="es-ES">
                <a:solidFill>
                  <a:srgbClr val="00A6DD"/>
                </a:solidFill>
                <a:latin typeface="Calibri" pitchFamily="34" charset="0"/>
              </a:rPr>
              <a:t>y sobre </a:t>
            </a:r>
            <a:r>
              <a:rPr lang="es-ES_tradnl">
                <a:solidFill>
                  <a:srgbClr val="00A6DD"/>
                </a:solidFill>
                <a:latin typeface="Calibri" pitchFamily="34" charset="0"/>
              </a:rPr>
              <a:t>los últimos 5 años</a:t>
            </a:r>
            <a:r>
              <a:rPr lang="es-ES">
                <a:solidFill>
                  <a:srgbClr val="00A6DD"/>
                </a:solidFill>
                <a:latin typeface="Calibri" pitchFamily="34" charset="0"/>
              </a:rPr>
              <a:t> . Es necesario disgregar en:</a:t>
            </a:r>
          </a:p>
          <a:p>
            <a:endParaRPr lang="es-ES">
              <a:solidFill>
                <a:srgbClr val="00A6DD"/>
              </a:solidFill>
              <a:latin typeface="Calibri" pitchFamily="34" charset="0"/>
            </a:endParaRPr>
          </a:p>
          <a:p>
            <a:r>
              <a:rPr lang="es-ES_tradnl">
                <a:solidFill>
                  <a:srgbClr val="00A6DD"/>
                </a:solidFill>
                <a:latin typeface="Calibri" pitchFamily="34" charset="0"/>
              </a:rPr>
              <a:t>-EXPORTACIONES DIRECTAS: Cuando la empresa vende directamente al importador</a:t>
            </a:r>
            <a:endParaRPr lang="es-AR">
              <a:solidFill>
                <a:srgbClr val="00A6DD"/>
              </a:solidFill>
              <a:latin typeface="Calibri" pitchFamily="34" charset="0"/>
            </a:endParaRPr>
          </a:p>
          <a:p>
            <a:r>
              <a:rPr lang="es-ES">
                <a:solidFill>
                  <a:srgbClr val="00A6DD"/>
                </a:solidFill>
                <a:latin typeface="Calibri" pitchFamily="34" charset="0"/>
              </a:rPr>
              <a:t>-EXPORTACIONES INDIRECTAS: Cuando la empresa le vende a un tercero, y este es</a:t>
            </a:r>
          </a:p>
          <a:p>
            <a:r>
              <a:rPr lang="es-ES">
                <a:solidFill>
                  <a:srgbClr val="00A6DD"/>
                </a:solidFill>
                <a:latin typeface="Calibri" pitchFamily="34" charset="0"/>
              </a:rPr>
              <a:t>quien vende al importador.</a:t>
            </a:r>
            <a:endParaRPr lang="es-AR">
              <a:solidFill>
                <a:srgbClr val="00A6DD"/>
              </a:solidFill>
              <a:latin typeface="Calibri" pitchFamily="34" charset="0"/>
            </a:endParaRPr>
          </a:p>
          <a:p>
            <a:r>
              <a:rPr lang="es-ES">
                <a:solidFill>
                  <a:srgbClr val="00A6DD"/>
                </a:solidFill>
                <a:latin typeface="Calibri" pitchFamily="34" charset="0"/>
              </a:rPr>
              <a:t> </a:t>
            </a:r>
            <a:endParaRPr lang="es-AR">
              <a:solidFill>
                <a:srgbClr val="00A6DD"/>
              </a:solidFill>
              <a:latin typeface="Calibri" pitchFamily="34" charset="0"/>
            </a:endParaRPr>
          </a:p>
          <a:p>
            <a:r>
              <a:rPr lang="es-ES">
                <a:solidFill>
                  <a:srgbClr val="00A6DD"/>
                </a:solidFill>
                <a:latin typeface="Calibri" pitchFamily="34" charset="0"/>
              </a:rPr>
              <a:t>En el caso de que la empresa no haya realizado exportaciones directas ni indirectas deberá adjuntar a este formulario una breve explicación de por qué sus productos pueden ingresar al mercado exterior</a:t>
            </a:r>
            <a:endParaRPr lang="es-AR">
              <a:solidFill>
                <a:srgbClr val="00A6DD"/>
              </a:solidFill>
              <a:latin typeface="Calibri" pitchFamily="34" charset="0"/>
            </a:endParaRPr>
          </a:p>
          <a:p>
            <a:endParaRPr lang="es-A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9763" y="2698750"/>
            <a:ext cx="8075612" cy="373062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PAGO DE HONORARIOS COORDINADOR</a:t>
            </a:r>
          </a:p>
          <a:p>
            <a:pPr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CAPACITACIÓN A COORDINADORES Y EMPRESAS DE LOS GRUPOS</a:t>
            </a: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PAGO DE VIÁTICOS A COORDINADORES DEL INTERIOR</a:t>
            </a:r>
          </a:p>
          <a:p>
            <a:pPr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ASISTENCIA PARA FOLLETERÍA/WEB GRUPAL</a:t>
            </a:r>
            <a:endParaRPr lang="es-A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771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642938" y="1643063"/>
            <a:ext cx="8072437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eaLnBrk="0" hangingPunct="0">
              <a:spcBef>
                <a:spcPct val="20000"/>
              </a:spcBef>
              <a:buClr>
                <a:srgbClr val="00A6DD"/>
              </a:buClr>
              <a:defRPr/>
            </a:pPr>
            <a:r>
              <a:rPr lang="es-ES" sz="28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Apoyo de la Fundación Exportar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9763" y="2698750"/>
            <a:ext cx="8075612" cy="373062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INFORMACIÓN COMERCIAL</a:t>
            </a:r>
          </a:p>
          <a:p>
            <a:pPr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ASISTENCIA TÉCNICA (Agendas de Negocios)</a:t>
            </a:r>
          </a:p>
          <a:p>
            <a:pPr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FERIAS INTERNACIONALES</a:t>
            </a:r>
          </a:p>
          <a:p>
            <a:pPr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RONDAS DE NEGOCIOS</a:t>
            </a:r>
            <a:endParaRPr lang="es-A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795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642938" y="1643063"/>
            <a:ext cx="8072437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eaLnBrk="0" hangingPunct="0">
              <a:spcBef>
                <a:spcPct val="20000"/>
              </a:spcBef>
              <a:buClr>
                <a:srgbClr val="00A6DD"/>
              </a:buClr>
              <a:defRPr/>
            </a:pPr>
            <a:r>
              <a:rPr lang="es-ES" sz="28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Apoyo de la Fundación Exportar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34819" name="AutoShape 6"/>
          <p:cNvSpPr>
            <a:spLocks noChangeArrowheads="1"/>
          </p:cNvSpPr>
          <p:nvPr/>
        </p:nvSpPr>
        <p:spPr bwMode="auto">
          <a:xfrm>
            <a:off x="1071563" y="1643063"/>
            <a:ext cx="3286125" cy="1285875"/>
          </a:xfrm>
          <a:prstGeom prst="roundRect">
            <a:avLst>
              <a:gd name="adj" fmla="val 16667"/>
            </a:avLst>
          </a:prstGeom>
          <a:noFill/>
          <a:ln w="25400">
            <a:noFill/>
            <a:round/>
            <a:headEnd/>
            <a:tailEnd/>
          </a:ln>
        </p:spPr>
        <p:txBody>
          <a:bodyPr lIns="54000" rIns="54000" anchor="ctr"/>
          <a:lstStyle/>
          <a:p>
            <a:pPr algn="r"/>
            <a:r>
              <a:rPr lang="es-ES" sz="3600" b="1">
                <a:solidFill>
                  <a:srgbClr val="828F96"/>
                </a:solidFill>
                <a:latin typeface="Calibri" pitchFamily="34" charset="0"/>
              </a:rPr>
              <a:t>DISTRIBUCIÓN GEOGRÁFICA</a:t>
            </a:r>
          </a:p>
        </p:txBody>
      </p:sp>
      <p:sp>
        <p:nvSpPr>
          <p:cNvPr id="34820" name="AutoShape 6"/>
          <p:cNvSpPr>
            <a:spLocks noChangeArrowheads="1"/>
          </p:cNvSpPr>
          <p:nvPr/>
        </p:nvSpPr>
        <p:spPr bwMode="auto">
          <a:xfrm>
            <a:off x="928688" y="3714750"/>
            <a:ext cx="3286125" cy="642938"/>
          </a:xfrm>
          <a:prstGeom prst="roundRect">
            <a:avLst>
              <a:gd name="adj" fmla="val 16667"/>
            </a:avLst>
          </a:prstGeom>
          <a:noFill/>
          <a:ln w="25400">
            <a:noFill/>
            <a:round/>
            <a:headEnd/>
            <a:tailEnd/>
          </a:ln>
        </p:spPr>
        <p:txBody>
          <a:bodyPr lIns="54000" rIns="54000" anchor="ctr"/>
          <a:lstStyle/>
          <a:p>
            <a:pPr algn="r"/>
            <a:r>
              <a:rPr lang="es-ES" sz="4000" b="1">
                <a:solidFill>
                  <a:srgbClr val="828F96"/>
                </a:solidFill>
                <a:latin typeface="Calibri" pitchFamily="34" charset="0"/>
              </a:rPr>
              <a:t>76 </a:t>
            </a:r>
            <a:r>
              <a:rPr lang="es-ES" sz="4000" b="1">
                <a:solidFill>
                  <a:srgbClr val="00A6DD"/>
                </a:solidFill>
                <a:latin typeface="Calibri" pitchFamily="34" charset="0"/>
              </a:rPr>
              <a:t>Grupos</a:t>
            </a:r>
          </a:p>
        </p:txBody>
      </p:sp>
      <p:sp>
        <p:nvSpPr>
          <p:cNvPr id="34821" name="AutoShape 6"/>
          <p:cNvSpPr>
            <a:spLocks noChangeArrowheads="1"/>
          </p:cNvSpPr>
          <p:nvPr/>
        </p:nvSpPr>
        <p:spPr bwMode="auto">
          <a:xfrm>
            <a:off x="928688" y="4500563"/>
            <a:ext cx="3286125" cy="642937"/>
          </a:xfrm>
          <a:prstGeom prst="roundRect">
            <a:avLst>
              <a:gd name="adj" fmla="val 16667"/>
            </a:avLst>
          </a:prstGeom>
          <a:noFill/>
          <a:ln w="25400">
            <a:noFill/>
            <a:round/>
            <a:headEnd/>
            <a:tailEnd/>
          </a:ln>
        </p:spPr>
        <p:txBody>
          <a:bodyPr lIns="54000" rIns="54000" anchor="ctr"/>
          <a:lstStyle/>
          <a:p>
            <a:pPr algn="r"/>
            <a:r>
              <a:rPr lang="es-ES" sz="4000" b="1">
                <a:solidFill>
                  <a:srgbClr val="828F96"/>
                </a:solidFill>
                <a:latin typeface="Calibri" pitchFamily="34" charset="0"/>
              </a:rPr>
              <a:t>465 </a:t>
            </a:r>
            <a:r>
              <a:rPr lang="es-ES" sz="4000" b="1">
                <a:solidFill>
                  <a:srgbClr val="00A6DD"/>
                </a:solidFill>
                <a:latin typeface="Calibri" pitchFamily="34" charset="0"/>
              </a:rPr>
              <a:t>Empresas</a:t>
            </a:r>
          </a:p>
        </p:txBody>
      </p:sp>
      <p:pic>
        <p:nvPicPr>
          <p:cNvPr id="34822" name="Picture 15" descr="Mapa Argenti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67275" y="1500188"/>
            <a:ext cx="3586163" cy="524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3" name="AutoShape 6"/>
          <p:cNvSpPr>
            <a:spLocks noChangeArrowheads="1"/>
          </p:cNvSpPr>
          <p:nvPr/>
        </p:nvSpPr>
        <p:spPr bwMode="auto">
          <a:xfrm>
            <a:off x="4500563" y="1500188"/>
            <a:ext cx="4071937" cy="5286375"/>
          </a:xfrm>
          <a:prstGeom prst="roundRect">
            <a:avLst>
              <a:gd name="adj" fmla="val 6352"/>
            </a:avLst>
          </a:prstGeom>
          <a:noFill/>
          <a:ln w="25400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 algn="ctr"/>
            <a:endParaRPr lang="es-AR" sz="3600" b="1">
              <a:solidFill>
                <a:srgbClr val="828F96"/>
              </a:solidFill>
              <a:latin typeface="Calibri" pitchFamily="34" charset="0"/>
            </a:endParaRPr>
          </a:p>
        </p:txBody>
      </p:sp>
      <p:grpSp>
        <p:nvGrpSpPr>
          <p:cNvPr id="34824" name="Group 38"/>
          <p:cNvGrpSpPr>
            <a:grpSpLocks/>
          </p:cNvGrpSpPr>
          <p:nvPr/>
        </p:nvGrpSpPr>
        <p:grpSpPr bwMode="auto">
          <a:xfrm>
            <a:off x="5000625" y="1571625"/>
            <a:ext cx="3429000" cy="3808413"/>
            <a:chOff x="3060" y="900"/>
            <a:chExt cx="2160" cy="2399"/>
          </a:xfrm>
        </p:grpSpPr>
        <p:sp>
          <p:nvSpPr>
            <p:cNvPr id="34830" name="Line 16"/>
            <p:cNvSpPr>
              <a:spLocks noChangeShapeType="1"/>
            </p:cNvSpPr>
            <p:nvPr/>
          </p:nvSpPr>
          <p:spPr bwMode="auto">
            <a:xfrm>
              <a:off x="4285" y="2402"/>
              <a:ext cx="421" cy="1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4831" name="Text Box 17"/>
            <p:cNvSpPr txBox="1">
              <a:spLocks noChangeArrowheads="1"/>
            </p:cNvSpPr>
            <p:nvPr/>
          </p:nvSpPr>
          <p:spPr bwMode="auto">
            <a:xfrm>
              <a:off x="4725" y="2454"/>
              <a:ext cx="405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s-ES" sz="2000">
                  <a:latin typeface="Calibri" pitchFamily="34" charset="0"/>
                </a:rPr>
                <a:t>18</a:t>
              </a:r>
              <a:endParaRPr lang="es-AR" sz="2000">
                <a:latin typeface="Calibri" pitchFamily="34" charset="0"/>
              </a:endParaRPr>
            </a:p>
            <a:p>
              <a:pPr algn="ctr"/>
              <a:r>
                <a:rPr lang="es-AR" sz="1200">
                  <a:latin typeface="Calibri" pitchFamily="34" charset="0"/>
                </a:rPr>
                <a:t>GBA: 13</a:t>
              </a:r>
            </a:p>
            <a:p>
              <a:pPr algn="ctr"/>
              <a:r>
                <a:rPr lang="es-AR" sz="1200">
                  <a:latin typeface="Calibri" pitchFamily="34" charset="0"/>
                </a:rPr>
                <a:t>Interior: 5</a:t>
              </a:r>
              <a:endParaRPr lang="es-ES" sz="1200">
                <a:latin typeface="Calibri" pitchFamily="34" charset="0"/>
              </a:endParaRPr>
            </a:p>
          </p:txBody>
        </p:sp>
        <p:sp>
          <p:nvSpPr>
            <p:cNvPr id="34832" name="Line 20"/>
            <p:cNvSpPr>
              <a:spLocks noChangeShapeType="1"/>
            </p:cNvSpPr>
            <p:nvPr/>
          </p:nvSpPr>
          <p:spPr bwMode="auto">
            <a:xfrm flipV="1">
              <a:off x="4338" y="2064"/>
              <a:ext cx="366" cy="1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4833" name="Line 22"/>
            <p:cNvSpPr>
              <a:spLocks noChangeShapeType="1"/>
            </p:cNvSpPr>
            <p:nvPr/>
          </p:nvSpPr>
          <p:spPr bwMode="auto">
            <a:xfrm flipH="1" flipV="1">
              <a:off x="3240" y="1665"/>
              <a:ext cx="675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4834" name="Line 24"/>
            <p:cNvSpPr>
              <a:spLocks noChangeShapeType="1"/>
            </p:cNvSpPr>
            <p:nvPr/>
          </p:nvSpPr>
          <p:spPr bwMode="auto">
            <a:xfrm flipH="1">
              <a:off x="3233" y="2144"/>
              <a:ext cx="316" cy="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4835" name="Line 30"/>
            <p:cNvSpPr>
              <a:spLocks noChangeShapeType="1"/>
            </p:cNvSpPr>
            <p:nvPr/>
          </p:nvSpPr>
          <p:spPr bwMode="auto">
            <a:xfrm flipH="1">
              <a:off x="3240" y="1890"/>
              <a:ext cx="255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4836" name="Line 32"/>
            <p:cNvSpPr>
              <a:spLocks noChangeShapeType="1"/>
            </p:cNvSpPr>
            <p:nvPr/>
          </p:nvSpPr>
          <p:spPr bwMode="auto">
            <a:xfrm flipV="1">
              <a:off x="4181" y="1319"/>
              <a:ext cx="578" cy="4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4837" name="Line 34"/>
            <p:cNvSpPr>
              <a:spLocks noChangeShapeType="1"/>
            </p:cNvSpPr>
            <p:nvPr/>
          </p:nvSpPr>
          <p:spPr bwMode="auto">
            <a:xfrm flipH="1" flipV="1">
              <a:off x="3391" y="1422"/>
              <a:ext cx="264" cy="3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4838" name="Line 28"/>
            <p:cNvSpPr>
              <a:spLocks noChangeShapeType="1"/>
            </p:cNvSpPr>
            <p:nvPr/>
          </p:nvSpPr>
          <p:spPr bwMode="auto">
            <a:xfrm flipV="1">
              <a:off x="4464" y="1728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4839" name="Line 34"/>
            <p:cNvSpPr>
              <a:spLocks noChangeShapeType="1"/>
            </p:cNvSpPr>
            <p:nvPr/>
          </p:nvSpPr>
          <p:spPr bwMode="auto">
            <a:xfrm flipH="1" flipV="1">
              <a:off x="3456" y="1200"/>
              <a:ext cx="414" cy="3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4840" name="Line 34"/>
            <p:cNvSpPr>
              <a:spLocks noChangeShapeType="1"/>
            </p:cNvSpPr>
            <p:nvPr/>
          </p:nvSpPr>
          <p:spPr bwMode="auto">
            <a:xfrm flipV="1">
              <a:off x="4185" y="1170"/>
              <a:ext cx="360" cy="3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4841" name="Text Box 17"/>
            <p:cNvSpPr txBox="1">
              <a:spLocks noChangeArrowheads="1"/>
            </p:cNvSpPr>
            <p:nvPr/>
          </p:nvSpPr>
          <p:spPr bwMode="auto">
            <a:xfrm>
              <a:off x="4725" y="1980"/>
              <a:ext cx="22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s-ES" sz="2000">
                  <a:latin typeface="Calibri" pitchFamily="34" charset="0"/>
                </a:rPr>
                <a:t>12</a:t>
              </a:r>
            </a:p>
          </p:txBody>
        </p:sp>
        <p:sp>
          <p:nvSpPr>
            <p:cNvPr id="34842" name="Text Box 17"/>
            <p:cNvSpPr txBox="1">
              <a:spLocks noChangeArrowheads="1"/>
            </p:cNvSpPr>
            <p:nvPr/>
          </p:nvSpPr>
          <p:spPr bwMode="auto">
            <a:xfrm>
              <a:off x="4635" y="1800"/>
              <a:ext cx="1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s-ES" sz="2000">
                  <a:latin typeface="Calibri" pitchFamily="34" charset="0"/>
                </a:rPr>
                <a:t>1</a:t>
              </a:r>
            </a:p>
          </p:txBody>
        </p:sp>
        <p:sp>
          <p:nvSpPr>
            <p:cNvPr id="34843" name="Text Box 17"/>
            <p:cNvSpPr txBox="1">
              <a:spLocks noChangeArrowheads="1"/>
            </p:cNvSpPr>
            <p:nvPr/>
          </p:nvSpPr>
          <p:spPr bwMode="auto">
            <a:xfrm>
              <a:off x="4815" y="1620"/>
              <a:ext cx="1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s-AR" sz="2000">
                  <a:latin typeface="Calibri" pitchFamily="34" charset="0"/>
                </a:rPr>
                <a:t>1</a:t>
              </a:r>
              <a:endParaRPr lang="es-ES" sz="2000">
                <a:latin typeface="Calibri" pitchFamily="34" charset="0"/>
              </a:endParaRPr>
            </a:p>
          </p:txBody>
        </p:sp>
        <p:sp>
          <p:nvSpPr>
            <p:cNvPr id="34844" name="Text Box 17"/>
            <p:cNvSpPr txBox="1">
              <a:spLocks noChangeArrowheads="1"/>
            </p:cNvSpPr>
            <p:nvPr/>
          </p:nvSpPr>
          <p:spPr bwMode="auto">
            <a:xfrm>
              <a:off x="5040" y="1305"/>
              <a:ext cx="1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ts val="600"/>
                </a:spcBef>
              </a:pPr>
              <a:endParaRPr lang="es-AR" sz="2000">
                <a:latin typeface="Calibri" pitchFamily="34" charset="0"/>
              </a:endParaRPr>
            </a:p>
          </p:txBody>
        </p:sp>
        <p:sp>
          <p:nvSpPr>
            <p:cNvPr id="34845" name="Text Box 17"/>
            <p:cNvSpPr txBox="1">
              <a:spLocks noChangeArrowheads="1"/>
            </p:cNvSpPr>
            <p:nvPr/>
          </p:nvSpPr>
          <p:spPr bwMode="auto">
            <a:xfrm>
              <a:off x="4770" y="1215"/>
              <a:ext cx="22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s-ES" sz="2000">
                  <a:latin typeface="Calibri" pitchFamily="34" charset="0"/>
                </a:rPr>
                <a:t>15</a:t>
              </a:r>
            </a:p>
          </p:txBody>
        </p:sp>
        <p:sp>
          <p:nvSpPr>
            <p:cNvPr id="34846" name="Text Box 17"/>
            <p:cNvSpPr txBox="1">
              <a:spLocks noChangeArrowheads="1"/>
            </p:cNvSpPr>
            <p:nvPr/>
          </p:nvSpPr>
          <p:spPr bwMode="auto">
            <a:xfrm>
              <a:off x="4545" y="1035"/>
              <a:ext cx="1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s-AR" sz="2000">
                  <a:latin typeface="Calibri" pitchFamily="34" charset="0"/>
                </a:rPr>
                <a:t>1</a:t>
              </a:r>
              <a:endParaRPr lang="es-ES" sz="2000">
                <a:latin typeface="Calibri" pitchFamily="34" charset="0"/>
              </a:endParaRPr>
            </a:p>
          </p:txBody>
        </p:sp>
        <p:sp>
          <p:nvSpPr>
            <p:cNvPr id="34847" name="Text Box 17"/>
            <p:cNvSpPr txBox="1">
              <a:spLocks noChangeArrowheads="1"/>
            </p:cNvSpPr>
            <p:nvPr/>
          </p:nvSpPr>
          <p:spPr bwMode="auto">
            <a:xfrm>
              <a:off x="4320" y="900"/>
              <a:ext cx="1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s-AR" sz="2000">
                  <a:latin typeface="Calibri" pitchFamily="34" charset="0"/>
                </a:rPr>
                <a:t>1</a:t>
              </a:r>
              <a:endParaRPr lang="es-ES" sz="2000">
                <a:latin typeface="Calibri" pitchFamily="34" charset="0"/>
              </a:endParaRPr>
            </a:p>
          </p:txBody>
        </p:sp>
        <p:sp>
          <p:nvSpPr>
            <p:cNvPr id="34848" name="Text Box 17"/>
            <p:cNvSpPr txBox="1">
              <a:spLocks noChangeArrowheads="1"/>
            </p:cNvSpPr>
            <p:nvPr/>
          </p:nvSpPr>
          <p:spPr bwMode="auto">
            <a:xfrm>
              <a:off x="3285" y="1080"/>
              <a:ext cx="1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s-ES" sz="2000">
                  <a:latin typeface="Calibri" pitchFamily="34" charset="0"/>
                </a:rPr>
                <a:t>2</a:t>
              </a:r>
            </a:p>
          </p:txBody>
        </p:sp>
        <p:sp>
          <p:nvSpPr>
            <p:cNvPr id="34849" name="Text Box 17"/>
            <p:cNvSpPr txBox="1">
              <a:spLocks noChangeArrowheads="1"/>
            </p:cNvSpPr>
            <p:nvPr/>
          </p:nvSpPr>
          <p:spPr bwMode="auto">
            <a:xfrm>
              <a:off x="3195" y="1305"/>
              <a:ext cx="1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s-AR" sz="2000">
                  <a:latin typeface="Calibri" pitchFamily="34" charset="0"/>
                </a:rPr>
                <a:t>1</a:t>
              </a:r>
              <a:endParaRPr lang="es-ES" sz="2000">
                <a:latin typeface="Calibri" pitchFamily="34" charset="0"/>
              </a:endParaRPr>
            </a:p>
          </p:txBody>
        </p:sp>
        <p:sp>
          <p:nvSpPr>
            <p:cNvPr id="34850" name="Text Box 17"/>
            <p:cNvSpPr txBox="1">
              <a:spLocks noChangeArrowheads="1"/>
            </p:cNvSpPr>
            <p:nvPr/>
          </p:nvSpPr>
          <p:spPr bwMode="auto">
            <a:xfrm>
              <a:off x="3060" y="1575"/>
              <a:ext cx="1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s-ES" sz="2000">
                  <a:latin typeface="Calibri" pitchFamily="34" charset="0"/>
                </a:rPr>
                <a:t>9</a:t>
              </a:r>
            </a:p>
          </p:txBody>
        </p:sp>
        <p:sp>
          <p:nvSpPr>
            <p:cNvPr id="34851" name="Text Box 17"/>
            <p:cNvSpPr txBox="1">
              <a:spLocks noChangeArrowheads="1"/>
            </p:cNvSpPr>
            <p:nvPr/>
          </p:nvSpPr>
          <p:spPr bwMode="auto">
            <a:xfrm>
              <a:off x="3060" y="1845"/>
              <a:ext cx="1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s-ES" sz="2000">
                  <a:latin typeface="Calibri" pitchFamily="34" charset="0"/>
                </a:rPr>
                <a:t>8</a:t>
              </a:r>
            </a:p>
          </p:txBody>
        </p:sp>
        <p:sp>
          <p:nvSpPr>
            <p:cNvPr id="34852" name="Text Box 17"/>
            <p:cNvSpPr txBox="1">
              <a:spLocks noChangeArrowheads="1"/>
            </p:cNvSpPr>
            <p:nvPr/>
          </p:nvSpPr>
          <p:spPr bwMode="auto">
            <a:xfrm>
              <a:off x="3060" y="2160"/>
              <a:ext cx="1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s-ES" sz="2000">
                  <a:latin typeface="Calibri" pitchFamily="34" charset="0"/>
                </a:rPr>
                <a:t>7</a:t>
              </a:r>
            </a:p>
          </p:txBody>
        </p:sp>
        <p:sp>
          <p:nvSpPr>
            <p:cNvPr id="34853" name="Text Box 17"/>
            <p:cNvSpPr txBox="1">
              <a:spLocks noChangeArrowheads="1"/>
            </p:cNvSpPr>
            <p:nvPr/>
          </p:nvSpPr>
          <p:spPr bwMode="auto">
            <a:xfrm>
              <a:off x="3060" y="3105"/>
              <a:ext cx="1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ts val="600"/>
                </a:spcBef>
              </a:pPr>
              <a:endParaRPr lang="es-AR" sz="2000">
                <a:latin typeface="Calibri" pitchFamily="34" charset="0"/>
              </a:endParaRPr>
            </a:p>
          </p:txBody>
        </p:sp>
      </p:grpSp>
      <p:sp>
        <p:nvSpPr>
          <p:cNvPr id="34825" name="Line 34"/>
          <p:cNvSpPr>
            <a:spLocks noChangeShapeType="1"/>
          </p:cNvSpPr>
          <p:nvPr/>
        </p:nvSpPr>
        <p:spPr bwMode="auto">
          <a:xfrm flipV="1">
            <a:off x="6500813" y="1785938"/>
            <a:ext cx="500062" cy="496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34826" name="Line 28"/>
          <p:cNvSpPr>
            <a:spLocks noChangeShapeType="1"/>
          </p:cNvSpPr>
          <p:nvPr/>
        </p:nvSpPr>
        <p:spPr bwMode="auto">
          <a:xfrm flipV="1">
            <a:off x="6929438" y="314325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34827" name="AutoShape 6"/>
          <p:cNvSpPr>
            <a:spLocks noChangeArrowheads="1"/>
          </p:cNvSpPr>
          <p:nvPr/>
        </p:nvSpPr>
        <p:spPr bwMode="auto">
          <a:xfrm>
            <a:off x="1857375" y="5286375"/>
            <a:ext cx="2357438" cy="642938"/>
          </a:xfrm>
          <a:prstGeom prst="roundRect">
            <a:avLst>
              <a:gd name="adj" fmla="val 16667"/>
            </a:avLst>
          </a:prstGeom>
          <a:noFill/>
          <a:ln w="25400">
            <a:noFill/>
            <a:round/>
            <a:headEnd/>
            <a:tailEnd/>
          </a:ln>
        </p:spPr>
        <p:txBody>
          <a:bodyPr lIns="54000" rIns="54000" anchor="ctr"/>
          <a:lstStyle/>
          <a:p>
            <a:pPr algn="r"/>
            <a:r>
              <a:rPr lang="es-ES" sz="3200" b="1">
                <a:solidFill>
                  <a:srgbClr val="828F96"/>
                </a:solidFill>
                <a:latin typeface="Calibri" pitchFamily="34" charset="0"/>
              </a:rPr>
              <a:t>33% </a:t>
            </a:r>
            <a:r>
              <a:rPr lang="es-ES" sz="3200" b="1">
                <a:solidFill>
                  <a:srgbClr val="00A6DD"/>
                </a:solidFill>
                <a:latin typeface="Calibri" pitchFamily="34" charset="0"/>
              </a:rPr>
              <a:t>GBA</a:t>
            </a:r>
          </a:p>
        </p:txBody>
      </p:sp>
      <p:sp>
        <p:nvSpPr>
          <p:cNvPr id="34828" name="AutoShape 6"/>
          <p:cNvSpPr>
            <a:spLocks noChangeArrowheads="1"/>
          </p:cNvSpPr>
          <p:nvPr/>
        </p:nvSpPr>
        <p:spPr bwMode="auto">
          <a:xfrm>
            <a:off x="1857375" y="6072188"/>
            <a:ext cx="2357438" cy="642937"/>
          </a:xfrm>
          <a:prstGeom prst="roundRect">
            <a:avLst>
              <a:gd name="adj" fmla="val 16667"/>
            </a:avLst>
          </a:prstGeom>
          <a:noFill/>
          <a:ln w="25400">
            <a:noFill/>
            <a:round/>
            <a:headEnd/>
            <a:tailEnd/>
          </a:ln>
        </p:spPr>
        <p:txBody>
          <a:bodyPr lIns="54000" rIns="54000" anchor="ctr"/>
          <a:lstStyle/>
          <a:p>
            <a:pPr algn="r"/>
            <a:r>
              <a:rPr lang="es-ES" sz="3200" b="1">
                <a:solidFill>
                  <a:srgbClr val="828F96"/>
                </a:solidFill>
                <a:latin typeface="Calibri" pitchFamily="34" charset="0"/>
              </a:rPr>
              <a:t>77% </a:t>
            </a:r>
            <a:r>
              <a:rPr lang="es-ES" sz="3200" b="1">
                <a:solidFill>
                  <a:srgbClr val="00A6DD"/>
                </a:solidFill>
                <a:latin typeface="Calibri" pitchFamily="34" charset="0"/>
              </a:rPr>
              <a:t>Interior</a:t>
            </a:r>
          </a:p>
        </p:txBody>
      </p:sp>
      <p:cxnSp>
        <p:nvCxnSpPr>
          <p:cNvPr id="40" name="39 Conector recto"/>
          <p:cNvCxnSpPr/>
          <p:nvPr/>
        </p:nvCxnSpPr>
        <p:spPr bwMode="auto">
          <a:xfrm>
            <a:off x="1357313" y="2928938"/>
            <a:ext cx="2857500" cy="1587"/>
          </a:xfrm>
          <a:prstGeom prst="line">
            <a:avLst/>
          </a:prstGeom>
          <a:ln w="31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9763" y="2341563"/>
            <a:ext cx="8075612" cy="373062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ACEITES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ARGENTINA OLIVE GROUP - AOG - LA RIOJA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CODEVAL</a:t>
            </a:r>
          </a:p>
          <a:p>
            <a:pPr lvl="1" algn="just">
              <a:defRPr/>
            </a:pPr>
            <a:endParaRPr lang="es-AR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ALIMENTOS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SUR EXPORT</a:t>
            </a:r>
          </a:p>
          <a:p>
            <a:pPr lvl="1"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PYMES LÁCTEAS DE SANTA FE – APYMEL</a:t>
            </a:r>
          </a:p>
          <a:p>
            <a:pPr lvl="1"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TAMBO PAMPA</a:t>
            </a:r>
          </a:p>
          <a:p>
            <a:pPr lvl="1"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CONSORCIO EXPORTADORE DE LEGUMBRES DE CORDOBA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JUGO DE UVAS CONCENTRADO- CONEXPORT -</a:t>
            </a:r>
          </a:p>
          <a:p>
            <a:pPr lvl="1"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TAMBO PAMPA</a:t>
            </a:r>
          </a:p>
          <a:p>
            <a:pPr lvl="1"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642938" y="1698625"/>
            <a:ext cx="8072437" cy="5000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eaLnBrk="0" hangingPunct="0">
              <a:spcBef>
                <a:spcPct val="20000"/>
              </a:spcBef>
              <a:buClr>
                <a:srgbClr val="00A6DD"/>
              </a:buClr>
              <a:defRPr/>
            </a:pPr>
            <a:r>
              <a:rPr lang="es-ES" sz="28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Grupos por Sector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9763" y="1714500"/>
            <a:ext cx="8075612" cy="45005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APICULTURA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CONSORCIO APÍCOLA REGIÓN CUYO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DE PRODUCTORES EXPORTADOR APICOLA CORRENTINO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DE PRODUCTORES EXPORTADORES DE MIEL – CHACO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DE PRODUCTORES EXPORTADORES DE MIEL - FECOAPI - BUENOS AIRES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APÍCOLA DEL RÍO PARANÁ - ENTRE RÍOS</a:t>
            </a:r>
          </a:p>
          <a:p>
            <a:pPr lvl="1"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MIELES DE ARGENTINA – MAR DEL PLATA BUENOS AIRES</a:t>
            </a:r>
          </a:p>
          <a:p>
            <a:pPr lvl="1"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GRUPOS EXPORTADOR APICOLA DEL SUDOESTE</a:t>
            </a:r>
          </a:p>
          <a:p>
            <a:pPr lvl="1" algn="just">
              <a:defRPr/>
            </a:pPr>
            <a:endParaRPr lang="es-ES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AUDIOVISUALES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CREATIVIDAD AUDIOVISUAL ARGENTINA - CREAAR - CIUDAD DE BUENOS AIRES</a:t>
            </a:r>
          </a:p>
          <a:p>
            <a:pPr lvl="1"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CORDOBA PRODUCE</a:t>
            </a:r>
          </a:p>
          <a:p>
            <a:pPr lvl="1"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ANDES FILMS</a:t>
            </a:r>
          </a:p>
          <a:p>
            <a:pPr lvl="1"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Q VISUAL</a:t>
            </a:r>
          </a:p>
          <a:p>
            <a:pPr lvl="1"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ANIMADORES ARGENTINOS ASOCIADOS</a:t>
            </a:r>
          </a:p>
          <a:p>
            <a:pPr lvl="1"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9763" y="1714500"/>
            <a:ext cx="8075612" cy="4714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AUTOPARTES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CONSORCIO EXPORTADOR PIEZAS; ACCESORIOS; REPUESTOS TRANSPORTE - CEPART – ROSARIO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AUTOPARTES - AUTOPAR - BUENOS AIRES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AUTOPARTES - COEXPAR – ROSARIO</a:t>
            </a:r>
          </a:p>
          <a:p>
            <a:pPr lvl="1"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AUTOPARTES PARA COMPETICIÓN –UALÉN- SANTA FE</a:t>
            </a: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BIOTECNOLOGIA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COBIO</a:t>
            </a:r>
            <a:endParaRPr lang="es-ES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CONSTRUCCIÓN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CONSORCIO DE HERRAJES DISTRITO INDUSTRIAL PATAGONIA - DIPAT - BUENOS AIRES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B&amp;D BAÑOS Y DISEÑO</a:t>
            </a:r>
            <a:endParaRPr lang="es-ES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COSMÉTICOS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COSMÉTICOS AUSTRAL BEAUTY CARE - BUENOS AIRES</a:t>
            </a:r>
          </a:p>
          <a:p>
            <a:pPr lvl="1"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“ARGENTINA BEAUTY GROUP” </a:t>
            </a: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>
          <a:xfrm>
            <a:off x="785813" y="142875"/>
            <a:ext cx="5857875" cy="1143000"/>
          </a:xfrm>
        </p:spPr>
        <p:txBody>
          <a:bodyPr/>
          <a:lstStyle/>
          <a:p>
            <a:r>
              <a:rPr lang="es-ES" smtClean="0">
                <a:ea typeface="Calibri" pitchFamily="34" charset="0"/>
              </a:rPr>
              <a:t>Fundación Exportar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500" y="2357438"/>
            <a:ext cx="8072438" cy="25003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es-ES" sz="4000" b="1" dirty="0" smtClean="0">
                <a:solidFill>
                  <a:srgbClr val="00A6DD"/>
                </a:solidFill>
              </a:rPr>
              <a:t>PROMOCIÓN DE EXPORTACIONES</a:t>
            </a:r>
          </a:p>
          <a:p>
            <a:pPr>
              <a:defRPr/>
            </a:pPr>
            <a:endParaRPr lang="es-ES" sz="4000" b="1" dirty="0" smtClean="0">
              <a:solidFill>
                <a:srgbClr val="00A6DD"/>
              </a:solidFill>
            </a:endParaRPr>
          </a:p>
          <a:p>
            <a:pPr>
              <a:defRPr/>
            </a:pPr>
            <a:r>
              <a:rPr lang="es-ES" sz="4000" b="1" dirty="0" smtClean="0">
                <a:solidFill>
                  <a:srgbClr val="00A6DD"/>
                </a:solidFill>
              </a:rPr>
              <a:t>RELACIONES INSTITUCIONALES</a:t>
            </a:r>
          </a:p>
          <a:p>
            <a:pPr>
              <a:defRPr/>
            </a:pPr>
            <a:endParaRPr lang="es-ES" sz="4000" b="1" dirty="0" smtClean="0">
              <a:solidFill>
                <a:srgbClr val="00A6DD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9763" y="1357313"/>
            <a:ext cx="8075612" cy="542925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1" algn="just">
              <a:defRPr/>
            </a:pPr>
            <a:endParaRPr lang="es-ES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DEPORTES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CAZA; PESCA Y NÁUTICA - BUENOS AIRES/CÓRDOBA</a:t>
            </a:r>
          </a:p>
          <a:p>
            <a:pPr lvl="1" algn="just">
              <a:buFontTx/>
              <a:buNone/>
              <a:defRPr/>
            </a:pPr>
            <a:endParaRPr lang="es-AR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EDUCACIÓN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CONGLOMERADO EXPORTADOR DE SERVICIOS EDUCATIVOS "CON ELE“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CONGLOMERADO EXPORTADOR DE SERVICIOS EDUCATIVOS DE BUENOS AIRES - "CONADE“</a:t>
            </a:r>
          </a:p>
          <a:p>
            <a:pPr lvl="1"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CONSORCIO “STUDY IN MENDOZA”</a:t>
            </a: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endParaRPr lang="es-AR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ELECTRO ELECTRÓNICA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CONJUNTO ARGENTINO EXPORTADOR - CAEX - BUENOS AIRES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INDUSTRIAL ARGENTINO DE PRODUCTOS ELÉCTRICOS - GIAPE - CIUDAD DE BUENOS AIRES</a:t>
            </a:r>
          </a:p>
          <a:p>
            <a:pPr lvl="1" algn="just">
              <a:buFontTx/>
              <a:buNone/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buFontTx/>
              <a:buNone/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buFontTx/>
              <a:buNone/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9763" y="1714500"/>
            <a:ext cx="8075612" cy="45005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FERRETERÍA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FABRICANTES DE FERRETERIA </a:t>
            </a:r>
            <a:r>
              <a:rPr lang="es-A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 SANITARIOS ARGENTINO - GEFYSA - BUENOS AIRES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FERRETERÍA INDUSTRIAL - UNESA - SAN FRANCISCO – CÓRDOBA</a:t>
            </a:r>
          </a:p>
          <a:p>
            <a:pPr lvl="1"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FRUTAS Y VERDURAS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DE EXPORTADOR DE ZAPALLOS Y DEMAS HORTALIZAS - SAN JUAN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DE PRODUCTORES DE PALTA – TUCUMAN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DE UVAS DE CALIDAD CONSORCIO DE COOPERACION - SAN JUAN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FRUTA FRESCA - SJFRUITS - SAN JUAN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PASAS DE UVA SURIA EXPORT - SAN JUAN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PRODUCTOR Y EXPORTADOR DE AJOS - SAN JUAN</a:t>
            </a:r>
          </a:p>
          <a:p>
            <a:pPr lvl="1"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9763" y="1428750"/>
            <a:ext cx="8075612" cy="4714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GOURMET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ALIMENTOS DELICATESSEN - FOOD CONCEPT - BUENOS AIRES</a:t>
            </a:r>
          </a:p>
          <a:p>
            <a:pPr lvl="1"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DULCOR GOURMET</a:t>
            </a:r>
          </a:p>
          <a:p>
            <a:pPr lvl="1" algn="just">
              <a:defRPr/>
            </a:pPr>
            <a:endParaRPr lang="es-ES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JOYERÍA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DIBA</a:t>
            </a:r>
          </a:p>
          <a:p>
            <a:pPr lvl="1" algn="just">
              <a:defRPr/>
            </a:pPr>
            <a:endParaRPr lang="es-ES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JUEGOS</a:t>
            </a:r>
            <a:endParaRPr lang="es-A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JUGUETES DIDÁCTICOS - TOC </a:t>
            </a:r>
            <a:r>
              <a:rPr lang="es-A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TOC</a:t>
            </a: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- CIUDAD DE BUENOS AIRES</a:t>
            </a: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MAQUINARIA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MÁQUINAS Y EQUIPOS PARA LA INDUSTRIA ALIMENTICIA - GEMEIA – ROSARIO</a:t>
            </a:r>
          </a:p>
          <a:p>
            <a:pPr lvl="1" algn="just">
              <a:defRPr/>
            </a:pPr>
            <a:r>
              <a:rPr lang="es-AR" dirty="0" smtClean="0"/>
              <a:t> </a:t>
            </a: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LEDIA</a:t>
            </a:r>
          </a:p>
          <a:p>
            <a:pPr lvl="1"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PRISMA</a:t>
            </a: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endParaRPr lang="es-E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9763" y="1428750"/>
            <a:ext cx="8075612" cy="521493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1"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MAQUINARÍA AGRÍCOLA</a:t>
            </a:r>
            <a:endParaRPr lang="es-A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r>
              <a:rPr lang="es-AR" dirty="0" smtClean="0">
                <a:solidFill>
                  <a:schemeClr val="tx1"/>
                </a:solidFill>
              </a:rPr>
              <a:t>AGROSUR - GRUPO EXPORTADOR DE AGROPARTES E IMPLEMENTOS AGRICOLAS 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/>
                </a:solidFill>
              </a:rPr>
              <a:t>CONSORCIO AGROINDUSTRIAL 9 DE JULIO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/>
                </a:solidFill>
              </a:rPr>
              <a:t> CONSORCIO EXPORTADOR DE AGROPARTES DEL PARANÁ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/>
                </a:solidFill>
              </a:rPr>
              <a:t> CONSORCIO EXPORTADOR DE AGROPARTES ESPINILLO – CÓRDOBA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/>
                </a:solidFill>
              </a:rPr>
              <a:t>GRUPO EXPORTADOR DE MAQUINARIAS AGRICOLAS - LAS PAREJAS - SANTA FE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/>
                </a:solidFill>
              </a:rPr>
              <a:t>GRUPO EXPORTADOR DEL CENTRO OESTE SANTAFESINO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/>
                </a:solidFill>
              </a:rPr>
              <a:t>GRUPO EXPORTADOR METALÚRGICO DE PERGAMINO GEMEP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/>
                </a:solidFill>
              </a:rPr>
              <a:t>GRUPO EXPORTADORDE MAQUINARIA AGRÍCOLA Y AGROPARTES - DPTO BELGRANO</a:t>
            </a:r>
          </a:p>
          <a:p>
            <a:pPr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MARROQUINERÍA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MANUFACTURAS DE CUERO - GEMC - BUENOS AIRES</a:t>
            </a:r>
          </a:p>
          <a:p>
            <a:pPr lvl="1" algn="just">
              <a:buFontTx/>
              <a:buNone/>
              <a:defRPr/>
            </a:pPr>
            <a:endParaRPr lang="es-E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9763" y="1357313"/>
            <a:ext cx="8075612" cy="542925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1" algn="just">
              <a:defRPr/>
            </a:pPr>
            <a:endParaRPr lang="es-AR" sz="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MODA</a:t>
            </a:r>
            <a:endParaRPr lang="es-A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ACCESORIOS PARA LA VESTIMENTA - MODA Y DISEÑO - CIUDAD DE BUENOS AIRES</a:t>
            </a:r>
          </a:p>
          <a:p>
            <a:pPr lvl="1"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PROYECTO CUADRILLA</a:t>
            </a:r>
          </a:p>
          <a:p>
            <a:pPr lvl="1"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CONSORCIO COMUNIDAD ZONDA</a:t>
            </a: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endParaRPr lang="es-AR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MUEBLES</a:t>
            </a:r>
            <a:endParaRPr lang="es-A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DISEÑO Y DECORACIÓN - GEDDAR - CIUDAD DE BUENOS AIRES</a:t>
            </a:r>
          </a:p>
          <a:p>
            <a:pPr lvl="1"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MUEBLES – CAÑADA DE GÓMEZ</a:t>
            </a:r>
          </a:p>
          <a:p>
            <a:pPr lvl="1" algn="just">
              <a:defRPr/>
            </a:pPr>
            <a:endParaRPr lang="es-ES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EQUIPAMIENTO MÉDICO</a:t>
            </a:r>
            <a:endParaRPr lang="es-A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EQUIPAMIENTO MEDICO HOSPITALARIO HOSLAB</a:t>
            </a:r>
          </a:p>
          <a:p>
            <a:pPr lvl="1" algn="just">
              <a:defRPr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PROMEX</a:t>
            </a:r>
          </a:p>
          <a:p>
            <a:pPr lvl="1" algn="just">
              <a:defRPr/>
            </a:pPr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38" y="1357313"/>
            <a:ext cx="8075612" cy="5500687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1" algn="just">
              <a:buFontTx/>
              <a:buNone/>
              <a:defRPr/>
            </a:pPr>
            <a:endParaRPr lang="pt-BR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SOFTWARE</a:t>
            </a:r>
            <a:endParaRPr lang="es-A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CLUSTER TUCUMÁN TECHNOLOGY</a:t>
            </a: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TEATRO</a:t>
            </a:r>
            <a:endParaRPr lang="es-A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CONSORCIO EXPORTADOR DE TEATRO ARGENTINO</a:t>
            </a:r>
          </a:p>
          <a:p>
            <a:pPr algn="just">
              <a:defRPr/>
            </a:pPr>
            <a:r>
              <a:rPr lang="es-A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TURISMO</a:t>
            </a:r>
            <a:endParaRPr lang="es-A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ORC - OPERADORES DE TURISMO RECEPTIVO CORDOBA</a:t>
            </a:r>
          </a:p>
          <a:p>
            <a:pPr lvl="1" algn="just">
              <a:defRPr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CONSORCIO MEDICAL CARE</a:t>
            </a:r>
          </a:p>
          <a:p>
            <a:pPr algn="just"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VINOS</a:t>
            </a:r>
            <a:endParaRPr lang="es-E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CONSORCIO VITIVINÍCOLA DE SALTA – COVISALTA</a:t>
            </a:r>
          </a:p>
          <a:p>
            <a:pPr lvl="1" algn="just">
              <a:defRPr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SAN JUAN WINES</a:t>
            </a:r>
          </a:p>
          <a:p>
            <a:pPr lvl="1" algn="just">
              <a:defRPr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ABA</a:t>
            </a:r>
          </a:p>
          <a:p>
            <a:pPr lvl="1" algn="just">
              <a:defRPr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CONSORCIO WABWI</a:t>
            </a:r>
          </a:p>
          <a:p>
            <a:pPr lvl="1" algn="just">
              <a:defRPr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DE VINO GRANEL DEL VALLE CENTRAL</a:t>
            </a:r>
          </a:p>
          <a:p>
            <a:pPr lvl="1" algn="just">
              <a:defRPr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 EXPORTADOR VITIVINÍCOLAS DE VINO A GRANEL</a:t>
            </a:r>
          </a:p>
          <a:p>
            <a:pPr lvl="1"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endParaRPr lang="es-AR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just">
              <a:defRPr/>
            </a:pPr>
            <a:endParaRPr lang="es-A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graphicFrame>
        <p:nvGraphicFramePr>
          <p:cNvPr id="8" name="12 Gráfico"/>
          <p:cNvGraphicFramePr/>
          <p:nvPr/>
        </p:nvGraphicFramePr>
        <p:xfrm>
          <a:off x="1071538" y="1643050"/>
          <a:ext cx="7000924" cy="4754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46083" name="AutoShape 6"/>
          <p:cNvSpPr>
            <a:spLocks noChangeArrowheads="1"/>
          </p:cNvSpPr>
          <p:nvPr/>
        </p:nvSpPr>
        <p:spPr bwMode="auto">
          <a:xfrm>
            <a:off x="714375" y="1357313"/>
            <a:ext cx="7929563" cy="642937"/>
          </a:xfrm>
          <a:prstGeom prst="roundRect">
            <a:avLst>
              <a:gd name="adj" fmla="val 16667"/>
            </a:avLst>
          </a:prstGeom>
          <a:noFill/>
          <a:ln w="25400">
            <a:noFill/>
            <a:round/>
            <a:headEnd/>
            <a:tailEnd/>
          </a:ln>
        </p:spPr>
        <p:txBody>
          <a:bodyPr lIns="54000" rIns="54000" anchor="ctr"/>
          <a:lstStyle/>
          <a:p>
            <a:pPr algn="r"/>
            <a:r>
              <a:rPr lang="es-ES" sz="4400" b="1">
                <a:solidFill>
                  <a:srgbClr val="828F96"/>
                </a:solidFill>
                <a:latin typeface="Calibri" pitchFamily="34" charset="0"/>
              </a:rPr>
              <a:t>RESULTADOS DEL PROGRAMA</a:t>
            </a:r>
          </a:p>
        </p:txBody>
      </p:sp>
      <p:cxnSp>
        <p:nvCxnSpPr>
          <p:cNvPr id="4" name="3 Conector recto"/>
          <p:cNvCxnSpPr/>
          <p:nvPr/>
        </p:nvCxnSpPr>
        <p:spPr bwMode="auto">
          <a:xfrm>
            <a:off x="857250" y="2000250"/>
            <a:ext cx="7715250" cy="22225"/>
          </a:xfrm>
          <a:prstGeom prst="line">
            <a:avLst/>
          </a:prstGeom>
          <a:ln w="31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14 Gráfico"/>
          <p:cNvGraphicFramePr/>
          <p:nvPr/>
        </p:nvGraphicFramePr>
        <p:xfrm>
          <a:off x="785786" y="2214554"/>
          <a:ext cx="7929618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47107" name="AutoShape 6"/>
          <p:cNvSpPr>
            <a:spLocks noChangeArrowheads="1"/>
          </p:cNvSpPr>
          <p:nvPr/>
        </p:nvSpPr>
        <p:spPr bwMode="auto">
          <a:xfrm>
            <a:off x="714375" y="1357313"/>
            <a:ext cx="7929563" cy="642937"/>
          </a:xfrm>
          <a:prstGeom prst="roundRect">
            <a:avLst>
              <a:gd name="adj" fmla="val 16667"/>
            </a:avLst>
          </a:prstGeom>
          <a:noFill/>
          <a:ln w="25400">
            <a:noFill/>
            <a:round/>
            <a:headEnd/>
            <a:tailEnd/>
          </a:ln>
        </p:spPr>
        <p:txBody>
          <a:bodyPr lIns="54000" rIns="54000" anchor="ctr"/>
          <a:lstStyle/>
          <a:p>
            <a:pPr algn="r"/>
            <a:r>
              <a:rPr lang="es-ES" sz="4400" b="1">
                <a:solidFill>
                  <a:srgbClr val="828F96"/>
                </a:solidFill>
                <a:latin typeface="Calibri" pitchFamily="34" charset="0"/>
              </a:rPr>
              <a:t>RESULTADOS DEL PROGRAMA</a:t>
            </a:r>
          </a:p>
        </p:txBody>
      </p:sp>
      <p:cxnSp>
        <p:nvCxnSpPr>
          <p:cNvPr id="4" name="3 Conector recto"/>
          <p:cNvCxnSpPr/>
          <p:nvPr/>
        </p:nvCxnSpPr>
        <p:spPr bwMode="auto">
          <a:xfrm>
            <a:off x="857250" y="2000250"/>
            <a:ext cx="7715250" cy="22225"/>
          </a:xfrm>
          <a:prstGeom prst="line">
            <a:avLst/>
          </a:prstGeom>
          <a:ln w="31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6 Gráfico"/>
          <p:cNvGraphicFramePr/>
          <p:nvPr/>
        </p:nvGraphicFramePr>
        <p:xfrm>
          <a:off x="571472" y="2414566"/>
          <a:ext cx="8215370" cy="4443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48131" name="AutoShape 6"/>
          <p:cNvSpPr>
            <a:spLocks noChangeArrowheads="1"/>
          </p:cNvSpPr>
          <p:nvPr/>
        </p:nvSpPr>
        <p:spPr bwMode="auto">
          <a:xfrm>
            <a:off x="714375" y="1357313"/>
            <a:ext cx="7929563" cy="642937"/>
          </a:xfrm>
          <a:prstGeom prst="roundRect">
            <a:avLst>
              <a:gd name="adj" fmla="val 16667"/>
            </a:avLst>
          </a:prstGeom>
          <a:noFill/>
          <a:ln w="25400">
            <a:noFill/>
            <a:round/>
            <a:headEnd/>
            <a:tailEnd/>
          </a:ln>
        </p:spPr>
        <p:txBody>
          <a:bodyPr lIns="54000" rIns="54000" anchor="ctr"/>
          <a:lstStyle/>
          <a:p>
            <a:pPr algn="r"/>
            <a:r>
              <a:rPr lang="es-ES" sz="4400" b="1">
                <a:solidFill>
                  <a:srgbClr val="828F96"/>
                </a:solidFill>
                <a:latin typeface="Calibri" pitchFamily="34" charset="0"/>
              </a:rPr>
              <a:t>RESULTADOS DEL PROGRAMA</a:t>
            </a:r>
          </a:p>
        </p:txBody>
      </p:sp>
      <p:cxnSp>
        <p:nvCxnSpPr>
          <p:cNvPr id="4" name="3 Conector recto"/>
          <p:cNvCxnSpPr/>
          <p:nvPr/>
        </p:nvCxnSpPr>
        <p:spPr bwMode="auto">
          <a:xfrm>
            <a:off x="857250" y="2000250"/>
            <a:ext cx="7715250" cy="22225"/>
          </a:xfrm>
          <a:prstGeom prst="line">
            <a:avLst/>
          </a:prstGeom>
          <a:ln w="31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15 Gráfico"/>
          <p:cNvGraphicFramePr/>
          <p:nvPr/>
        </p:nvGraphicFramePr>
        <p:xfrm>
          <a:off x="642910" y="2143116"/>
          <a:ext cx="7572428" cy="4412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 bwMode="auto">
          <a:xfrm>
            <a:off x="214313" y="4000500"/>
            <a:ext cx="8358187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spcBef>
                <a:spcPct val="20000"/>
              </a:spcBef>
              <a:defRPr/>
            </a:pPr>
            <a:r>
              <a:rPr lang="es-ES" sz="4400" b="1" kern="0" dirty="0">
                <a:solidFill>
                  <a:srgbClr val="00A6DD"/>
                </a:solidFill>
                <a:latin typeface="Calibri" pitchFamily="34" charset="0"/>
                <a:cs typeface="Calibri" pitchFamily="34" charset="0"/>
              </a:rPr>
              <a:t>PROMOCIÓN DE EXPORTACIONES</a:t>
            </a:r>
          </a:p>
        </p:txBody>
      </p:sp>
      <p:sp>
        <p:nvSpPr>
          <p:cNvPr id="3" name="1 Título"/>
          <p:cNvSpPr txBox="1">
            <a:spLocks/>
          </p:cNvSpPr>
          <p:nvPr/>
        </p:nvSpPr>
        <p:spPr bwMode="auto">
          <a:xfrm>
            <a:off x="1428750" y="2428875"/>
            <a:ext cx="7143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>
              <a:defRPr/>
            </a:pPr>
            <a:r>
              <a:rPr lang="es-AR" sz="2800" b="1" kern="0" dirty="0">
                <a:solidFill>
                  <a:srgbClr val="FFC000"/>
                </a:solidFill>
                <a:latin typeface="Calibri" pitchFamily="34" charset="0"/>
                <a:ea typeface="+mj-ea"/>
                <a:cs typeface="Calibri" pitchFamily="34" charset="0"/>
              </a:rPr>
              <a:t>SERVICIOS EXPORTAR</a:t>
            </a:r>
            <a:endParaRPr lang="es-AR" sz="2800" b="1" kern="0" dirty="0"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928688" y="2000250"/>
            <a:ext cx="7286625" cy="1071563"/>
          </a:xfrm>
          <a:prstGeom prst="roundRect">
            <a:avLst>
              <a:gd name="adj" fmla="val 16667"/>
            </a:avLst>
          </a:prstGeom>
          <a:solidFill>
            <a:srgbClr val="00A6DD"/>
          </a:solidFill>
          <a:ln w="25400">
            <a:noFill/>
            <a:round/>
            <a:headEnd/>
            <a:tailEnd/>
          </a:ln>
        </p:spPr>
        <p:txBody>
          <a:bodyPr lIns="54000" rIns="54000" anchor="ctr"/>
          <a:lstStyle/>
          <a:p>
            <a:pPr algn="ctr">
              <a:defRPr/>
            </a:pPr>
            <a:r>
              <a:rPr lang="es-A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PRINCIPAL ÉXITO DEL PROGRAMA</a:t>
            </a:r>
          </a:p>
        </p:txBody>
      </p:sp>
      <p:sp>
        <p:nvSpPr>
          <p:cNvPr id="49156" name="AutoShape 8"/>
          <p:cNvSpPr>
            <a:spLocks noChangeArrowheads="1"/>
          </p:cNvSpPr>
          <p:nvPr/>
        </p:nvSpPr>
        <p:spPr bwMode="auto">
          <a:xfrm>
            <a:off x="1500188" y="3929063"/>
            <a:ext cx="1571625" cy="1071562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 algn="ctr"/>
            <a:r>
              <a:rPr lang="es-AR" sz="2400" b="1">
                <a:solidFill>
                  <a:srgbClr val="00A6DD"/>
                </a:solidFill>
                <a:latin typeface="Calibri" pitchFamily="34" charset="0"/>
              </a:rPr>
              <a:t>PyMES</a:t>
            </a:r>
          </a:p>
        </p:txBody>
      </p:sp>
      <p:sp>
        <p:nvSpPr>
          <p:cNvPr id="7" name="6 Flecha izquierda y derecha"/>
          <p:cNvSpPr/>
          <p:nvPr/>
        </p:nvSpPr>
        <p:spPr>
          <a:xfrm>
            <a:off x="3214688" y="4143375"/>
            <a:ext cx="2286000" cy="642938"/>
          </a:xfrm>
          <a:prstGeom prst="left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GRUPOS</a:t>
            </a:r>
          </a:p>
        </p:txBody>
      </p:sp>
      <p:sp>
        <p:nvSpPr>
          <p:cNvPr id="49158" name="AutoShape 8"/>
          <p:cNvSpPr>
            <a:spLocks noChangeArrowheads="1"/>
          </p:cNvSpPr>
          <p:nvPr/>
        </p:nvSpPr>
        <p:spPr bwMode="auto">
          <a:xfrm>
            <a:off x="5643563" y="3929063"/>
            <a:ext cx="1571625" cy="1071562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828F96"/>
            </a:solidFill>
            <a:round/>
            <a:headEnd/>
            <a:tailEnd/>
          </a:ln>
        </p:spPr>
        <p:txBody>
          <a:bodyPr lIns="54000" rIns="54000" anchor="ctr"/>
          <a:lstStyle/>
          <a:p>
            <a:pPr algn="ctr"/>
            <a:r>
              <a:rPr lang="es-AR" sz="2400" b="1">
                <a:solidFill>
                  <a:srgbClr val="00A6DD"/>
                </a:solidFill>
                <a:latin typeface="Calibri" pitchFamily="34" charset="0"/>
              </a:rPr>
              <a:t>MERCADO MUNDIAL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38" y="2286000"/>
            <a:ext cx="7461250" cy="4071938"/>
          </a:xfrm>
          <a:solidFill>
            <a:schemeClr val="bg1">
              <a:lumMod val="95000"/>
            </a:schemeClr>
          </a:solidFill>
        </p:spPr>
        <p:txBody>
          <a:bodyPr anchor="ctr"/>
          <a:lstStyle/>
          <a:p>
            <a:pPr algn="just">
              <a:defRPr/>
            </a:pPr>
            <a:endParaRPr lang="es-AR" sz="2100" dirty="0" smtClean="0">
              <a:solidFill>
                <a:srgbClr val="00A6DD"/>
              </a:solidFill>
            </a:endParaRPr>
          </a:p>
          <a:p>
            <a:pPr algn="just">
              <a:defRPr/>
            </a:pPr>
            <a:r>
              <a:rPr lang="es-AR" sz="2100" dirty="0" smtClean="0">
                <a:solidFill>
                  <a:srgbClr val="00A6DD"/>
                </a:solidFill>
              </a:rPr>
              <a:t>Aumentan su volumen de ventas.</a:t>
            </a:r>
          </a:p>
          <a:p>
            <a:pPr algn="just">
              <a:defRPr/>
            </a:pPr>
            <a:endParaRPr lang="es-AR" sz="2100" dirty="0" smtClean="0">
              <a:solidFill>
                <a:srgbClr val="00A6DD"/>
              </a:solidFill>
            </a:endParaRPr>
          </a:p>
          <a:p>
            <a:pPr algn="just">
              <a:defRPr/>
            </a:pPr>
            <a:r>
              <a:rPr lang="es-AR" sz="2100" dirty="0" smtClean="0">
                <a:solidFill>
                  <a:srgbClr val="00A6DD"/>
                </a:solidFill>
              </a:rPr>
              <a:t>Están obligadas a mejorar la calidad de su producción.</a:t>
            </a:r>
          </a:p>
          <a:p>
            <a:pPr algn="just">
              <a:defRPr/>
            </a:pPr>
            <a:endParaRPr lang="es-AR" sz="2100" dirty="0" smtClean="0">
              <a:solidFill>
                <a:srgbClr val="00A6DD"/>
              </a:solidFill>
            </a:endParaRPr>
          </a:p>
          <a:p>
            <a:pPr algn="just">
              <a:defRPr/>
            </a:pPr>
            <a:r>
              <a:rPr lang="es-AR" sz="2100" dirty="0" smtClean="0">
                <a:solidFill>
                  <a:srgbClr val="00A6DD"/>
                </a:solidFill>
              </a:rPr>
              <a:t>Deben innovar en sus productos.</a:t>
            </a:r>
          </a:p>
          <a:p>
            <a:pPr algn="just">
              <a:defRPr/>
            </a:pPr>
            <a:endParaRPr lang="es-AR" sz="2100" dirty="0" smtClean="0">
              <a:solidFill>
                <a:srgbClr val="00A6DD"/>
              </a:solidFill>
            </a:endParaRPr>
          </a:p>
          <a:p>
            <a:pPr algn="just">
              <a:defRPr/>
            </a:pPr>
            <a:r>
              <a:rPr lang="es-AR" sz="2100" dirty="0" smtClean="0">
                <a:solidFill>
                  <a:srgbClr val="00A6DD"/>
                </a:solidFill>
              </a:rPr>
              <a:t>Tienen menos problemas de venta ante vaivenes de la economía.</a:t>
            </a:r>
          </a:p>
          <a:p>
            <a:pPr algn="just">
              <a:defRPr/>
            </a:pPr>
            <a:endParaRPr lang="es-AR" sz="2100" dirty="0" smtClean="0">
              <a:solidFill>
                <a:srgbClr val="00A6DD"/>
              </a:solidFill>
            </a:endParaRPr>
          </a:p>
          <a:p>
            <a:pPr algn="just">
              <a:defRPr/>
            </a:pPr>
            <a:r>
              <a:rPr lang="es-AR" sz="2100" dirty="0" smtClean="0">
                <a:solidFill>
                  <a:srgbClr val="00A6DD"/>
                </a:solidFill>
              </a:rPr>
              <a:t>Fortalecen su marca en el mercado interno.</a:t>
            </a:r>
          </a:p>
          <a:p>
            <a:pPr algn="just">
              <a:defRPr/>
            </a:pPr>
            <a:endParaRPr lang="es-AR" b="1" dirty="0">
              <a:solidFill>
                <a:srgbClr val="00A6DD"/>
              </a:solidFill>
            </a:endParaRPr>
          </a:p>
        </p:txBody>
      </p:sp>
      <p:sp>
        <p:nvSpPr>
          <p:cNvPr id="50179" name="1 Título"/>
          <p:cNvSpPr>
            <a:spLocks noGrp="1"/>
          </p:cNvSpPr>
          <p:nvPr>
            <p:ph type="title"/>
          </p:nvPr>
        </p:nvSpPr>
        <p:spPr>
          <a:xfrm>
            <a:off x="785813" y="214313"/>
            <a:ext cx="5429250" cy="1143000"/>
          </a:xfrm>
        </p:spPr>
        <p:txBody>
          <a:bodyPr/>
          <a:lstStyle/>
          <a:p>
            <a:r>
              <a:rPr lang="es-ES" sz="1800" b="0" smtClean="0">
                <a:ea typeface="Calibri" pitchFamily="34" charset="0"/>
              </a:rPr>
              <a:t>Relaciones Institucionales </a:t>
            </a:r>
            <a:r>
              <a:rPr lang="es-ES" sz="3600" smtClean="0">
                <a:ea typeface="Calibri" pitchFamily="34" charset="0"/>
              </a:rPr>
              <a:t/>
            </a:r>
            <a:br>
              <a:rPr lang="es-ES" sz="3600" smtClean="0">
                <a:ea typeface="Calibri" pitchFamily="34" charset="0"/>
              </a:rPr>
            </a:br>
            <a:r>
              <a:rPr lang="es-ES" sz="3600" smtClean="0">
                <a:ea typeface="Calibri" pitchFamily="34" charset="0"/>
              </a:rPr>
              <a:t>GRUPOS EXPORTADORES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642938" y="1643063"/>
            <a:ext cx="7429500" cy="5715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eaLnBrk="0" hangingPunct="0">
              <a:spcBef>
                <a:spcPct val="20000"/>
              </a:spcBef>
              <a:buClr>
                <a:srgbClr val="00A6DD"/>
              </a:buClr>
              <a:defRPr/>
            </a:pPr>
            <a:r>
              <a:rPr lang="es-ES" sz="28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A las pymes le conviene exportar porque:</a:t>
            </a:r>
            <a:endParaRPr lang="es-ES" sz="2800" kern="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 bwMode="auto">
          <a:xfrm>
            <a:off x="1143000" y="2428875"/>
            <a:ext cx="7143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s-AR" sz="4800" b="1" kern="0" dirty="0">
                <a:solidFill>
                  <a:srgbClr val="FFC000"/>
                </a:solidFill>
                <a:latin typeface="Calibri" pitchFamily="34" charset="0"/>
                <a:ea typeface="+mj-ea"/>
                <a:cs typeface="Calibri" pitchFamily="34" charset="0"/>
              </a:rPr>
              <a:t>CONTACTO</a:t>
            </a:r>
            <a:endParaRPr lang="es-AR" sz="4800" b="1" kern="0" dirty="0"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2" name="2 Subtítulo"/>
          <p:cNvSpPr txBox="1">
            <a:spLocks/>
          </p:cNvSpPr>
          <p:nvPr/>
        </p:nvSpPr>
        <p:spPr bwMode="auto">
          <a:xfrm>
            <a:off x="4714875" y="4000500"/>
            <a:ext cx="42862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es-ES" sz="3200" b="1" kern="0" dirty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Lic. Pablo Carcione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es-ES" kern="0" dirty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Relaciones Institucionales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es-ES" sz="1600" kern="0" dirty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pcarcione@exportar.org.ar</a:t>
            </a:r>
            <a:r>
              <a:rPr lang="es-ES" sz="1600" b="1" kern="0" dirty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  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es-ES" sz="1600" b="1" kern="0" dirty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T. </a:t>
            </a:r>
            <a:r>
              <a:rPr lang="es-ES" sz="1600" kern="0" dirty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+54 11 4114 -7700</a:t>
            </a:r>
            <a:endParaRPr lang="es-AR" sz="1600" kern="0" dirty="0">
              <a:solidFill>
                <a:srgbClr val="00A6DD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04" name="7 Imagen" descr="re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29075" y="5429250"/>
            <a:ext cx="4930775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142875" y="4000500"/>
            <a:ext cx="42862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es-ES" sz="3200" b="1" kern="0" dirty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Ing. Oscar </a:t>
            </a:r>
            <a:r>
              <a:rPr lang="es-ES" sz="3200" b="1" kern="0" dirty="0" err="1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Alexandro</a:t>
            </a:r>
            <a:endParaRPr lang="es-ES" sz="3200" b="1" kern="0" dirty="0">
              <a:solidFill>
                <a:srgbClr val="595959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20000"/>
              </a:spcBef>
              <a:defRPr/>
            </a:pPr>
            <a:r>
              <a:rPr lang="es-ES" kern="0" dirty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Relaciones Institucionales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es-ES" sz="1600" kern="0" dirty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oalexandro@exportar.org.ar</a:t>
            </a:r>
            <a:r>
              <a:rPr lang="es-ES" sz="1600" b="1" kern="0" dirty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  </a:t>
            </a:r>
            <a:endParaRPr lang="es-ES" sz="1600" b="1" kern="0" dirty="0">
              <a:solidFill>
                <a:srgbClr val="595959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20000"/>
              </a:spcBef>
              <a:defRPr/>
            </a:pPr>
            <a:r>
              <a:rPr lang="es-ES" sz="1600" b="1" kern="0" dirty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T. </a:t>
            </a:r>
            <a:r>
              <a:rPr lang="es-ES" sz="1600" kern="0" dirty="0">
                <a:solidFill>
                  <a:srgbClr val="595959"/>
                </a:solidFill>
                <a:latin typeface="Calibri" pitchFamily="34" charset="0"/>
                <a:cs typeface="Calibri" pitchFamily="34" charset="0"/>
              </a:rPr>
              <a:t>+54 11 4114 -7700</a:t>
            </a:r>
            <a:endParaRPr lang="es-AR" sz="1600" kern="0" dirty="0">
              <a:solidFill>
                <a:srgbClr val="00A6DD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2 Marcador de contenido"/>
          <p:cNvSpPr>
            <a:spLocks noGrp="1"/>
          </p:cNvSpPr>
          <p:nvPr>
            <p:ph idx="1"/>
          </p:nvPr>
        </p:nvSpPr>
        <p:spPr>
          <a:xfrm>
            <a:off x="571500" y="2000250"/>
            <a:ext cx="8143875" cy="7143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Acción de Promoción</a:t>
            </a:r>
          </a:p>
        </p:txBody>
      </p:sp>
      <p:cxnSp>
        <p:nvCxnSpPr>
          <p:cNvPr id="9" name="8 Conector recto"/>
          <p:cNvCxnSpPr/>
          <p:nvPr/>
        </p:nvCxnSpPr>
        <p:spPr bwMode="auto">
          <a:xfrm>
            <a:off x="785813" y="3630613"/>
            <a:ext cx="7715250" cy="22225"/>
          </a:xfrm>
          <a:prstGeom prst="line">
            <a:avLst/>
          </a:prstGeom>
          <a:ln w="31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 bwMode="auto">
          <a:xfrm>
            <a:off x="714375" y="4059238"/>
            <a:ext cx="7715250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200" b="1" dirty="0">
                <a:solidFill>
                  <a:srgbClr val="00A6DD"/>
                </a:solidFill>
                <a:latin typeface="Calibri" pitchFamily="34" charset="0"/>
                <a:cs typeface="Calibri" pitchFamily="34" charset="0"/>
              </a:rPr>
              <a:t>PROGRAMAS DE INSERCIÓN</a:t>
            </a:r>
            <a:r>
              <a:rPr lang="es-ES" sz="3200" dirty="0">
                <a:solidFill>
                  <a:srgbClr val="00A6DD"/>
                </a:solidFill>
                <a:latin typeface="Calibri" pitchFamily="34" charset="0"/>
                <a:cs typeface="Calibri" pitchFamily="34" charset="0"/>
              </a:rPr>
              <a:t> DE PRODUCTOS ARGENTINOS</a:t>
            </a:r>
            <a:endParaRPr lang="es-ES" sz="32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 bwMode="auto">
          <a:xfrm>
            <a:off x="714375" y="3117850"/>
            <a:ext cx="77866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200" b="1" dirty="0">
                <a:solidFill>
                  <a:srgbClr val="00A6DD"/>
                </a:solidFill>
                <a:latin typeface="Calibri" pitchFamily="34" charset="0"/>
                <a:cs typeface="Calibri" pitchFamily="34" charset="0"/>
              </a:rPr>
              <a:t>FERIAS</a:t>
            </a:r>
            <a:r>
              <a:rPr lang="es-ES" sz="3200" dirty="0">
                <a:solidFill>
                  <a:srgbClr val="00A6DD"/>
                </a:solidFill>
                <a:latin typeface="Calibri" pitchFamily="34" charset="0"/>
                <a:cs typeface="Calibri" pitchFamily="34" charset="0"/>
              </a:rPr>
              <a:t> INTERNACIONALES</a:t>
            </a:r>
            <a:endParaRPr lang="es-ES" sz="32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 bwMode="auto">
          <a:xfrm>
            <a:off x="714375" y="5559425"/>
            <a:ext cx="78581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200" b="1" dirty="0">
                <a:solidFill>
                  <a:srgbClr val="00A6DD"/>
                </a:solidFill>
                <a:latin typeface="Calibri" pitchFamily="34" charset="0"/>
                <a:cs typeface="Calibri" pitchFamily="34" charset="0"/>
              </a:rPr>
              <a:t>RONDAS</a:t>
            </a:r>
            <a:r>
              <a:rPr lang="es-ES" sz="3200" dirty="0">
                <a:solidFill>
                  <a:srgbClr val="00A6DD"/>
                </a:solidFill>
                <a:latin typeface="Calibri" pitchFamily="34" charset="0"/>
                <a:cs typeface="Calibri" pitchFamily="34" charset="0"/>
              </a:rPr>
              <a:t> INTERNACIONALES DE NEGOCIOS</a:t>
            </a:r>
            <a:endParaRPr lang="es-ES" sz="32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 bwMode="auto">
          <a:xfrm>
            <a:off x="785813" y="5059363"/>
            <a:ext cx="7715250" cy="22225"/>
          </a:xfrm>
          <a:prstGeom prst="line">
            <a:avLst/>
          </a:prstGeom>
          <a:ln w="31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0" name="1 Título"/>
          <p:cNvSpPr>
            <a:spLocks noGrp="1"/>
          </p:cNvSpPr>
          <p:nvPr>
            <p:ph type="title"/>
          </p:nvPr>
        </p:nvSpPr>
        <p:spPr>
          <a:xfrm>
            <a:off x="857250" y="214313"/>
            <a:ext cx="5929313" cy="1143000"/>
          </a:xfrm>
        </p:spPr>
        <p:txBody>
          <a:bodyPr/>
          <a:lstStyle/>
          <a:p>
            <a:r>
              <a:rPr lang="es-ES" smtClean="0">
                <a:ea typeface="Calibri" pitchFamily="34" charset="0"/>
              </a:rPr>
              <a:t>Promoción de Exportaciones</a:t>
            </a:r>
          </a:p>
        </p:txBody>
      </p:sp>
      <p:cxnSp>
        <p:nvCxnSpPr>
          <p:cNvPr id="11" name="10 Conector recto"/>
          <p:cNvCxnSpPr/>
          <p:nvPr/>
        </p:nvCxnSpPr>
        <p:spPr bwMode="auto">
          <a:xfrm>
            <a:off x="785813" y="6072188"/>
            <a:ext cx="7715250" cy="22225"/>
          </a:xfrm>
          <a:prstGeom prst="line">
            <a:avLst/>
          </a:prstGeom>
          <a:ln w="31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500" y="2000250"/>
            <a:ext cx="8143875" cy="7143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Sectores</a:t>
            </a:r>
          </a:p>
        </p:txBody>
      </p:sp>
      <p:grpSp>
        <p:nvGrpSpPr>
          <p:cNvPr id="14339" name="14 Grupo"/>
          <p:cNvGrpSpPr>
            <a:grpSpLocks/>
          </p:cNvGrpSpPr>
          <p:nvPr/>
        </p:nvGrpSpPr>
        <p:grpSpPr bwMode="auto">
          <a:xfrm>
            <a:off x="357188" y="3186113"/>
            <a:ext cx="8572500" cy="2743200"/>
            <a:chOff x="500032" y="2828936"/>
            <a:chExt cx="8572562" cy="2743206"/>
          </a:xfrm>
        </p:grpSpPr>
        <p:cxnSp>
          <p:nvCxnSpPr>
            <p:cNvPr id="8" name="7 Conector recto"/>
            <p:cNvCxnSpPr/>
            <p:nvPr/>
          </p:nvCxnSpPr>
          <p:spPr>
            <a:xfrm rot="5400000">
              <a:off x="3415504" y="4199745"/>
              <a:ext cx="2743206" cy="1587"/>
            </a:xfrm>
            <a:prstGeom prst="line">
              <a:avLst/>
            </a:prstGeom>
            <a:ln w="3175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57222" y="4121164"/>
              <a:ext cx="7715306" cy="22225"/>
            </a:xfrm>
            <a:prstGeom prst="line">
              <a:avLst/>
            </a:prstGeom>
            <a:ln w="3175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11 CuadroTexto"/>
            <p:cNvSpPr txBox="1"/>
            <p:nvPr/>
          </p:nvSpPr>
          <p:spPr>
            <a:xfrm>
              <a:off x="4857751" y="3098812"/>
              <a:ext cx="1500199" cy="70802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ES" sz="4000" b="1" dirty="0">
                  <a:solidFill>
                    <a:srgbClr val="00A6DD"/>
                  </a:solidFill>
                  <a:latin typeface="Calibri" pitchFamily="34" charset="0"/>
                  <a:cs typeface="Calibri" pitchFamily="34" charset="0"/>
                </a:rPr>
                <a:t>MOI</a:t>
              </a:r>
              <a:endPara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500032" y="3092462"/>
              <a:ext cx="4214842" cy="70802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>
                <a:defRPr/>
              </a:pPr>
              <a:r>
                <a:rPr lang="es-ES" sz="4000" b="1" dirty="0">
                  <a:solidFill>
                    <a:srgbClr val="00A6DD"/>
                  </a:solidFill>
                  <a:latin typeface="Calibri" pitchFamily="34" charset="0"/>
                  <a:cs typeface="Calibri" pitchFamily="34" charset="0"/>
                </a:rPr>
                <a:t>MOA - Alimentos</a:t>
              </a:r>
              <a:endPara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4857751" y="4435490"/>
              <a:ext cx="4214843" cy="70802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ES" sz="4000" b="1" dirty="0">
                  <a:solidFill>
                    <a:srgbClr val="00A6DD"/>
                  </a:solidFill>
                  <a:latin typeface="Calibri" pitchFamily="34" charset="0"/>
                  <a:cs typeface="Calibri" pitchFamily="34" charset="0"/>
                </a:rPr>
                <a:t>Bienes Culturales</a:t>
              </a:r>
              <a:endPara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500032" y="4414851"/>
              <a:ext cx="4214842" cy="70802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>
                <a:defRPr/>
              </a:pPr>
              <a:r>
                <a:rPr lang="es-ES" sz="4000" b="1" dirty="0">
                  <a:solidFill>
                    <a:srgbClr val="00A6DD"/>
                  </a:solidFill>
                  <a:latin typeface="Calibri" pitchFamily="34" charset="0"/>
                  <a:cs typeface="Calibri" pitchFamily="34" charset="0"/>
                </a:rPr>
                <a:t>Servicios</a:t>
              </a:r>
              <a:endPara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4340" name="1 Título"/>
          <p:cNvSpPr>
            <a:spLocks noGrp="1"/>
          </p:cNvSpPr>
          <p:nvPr>
            <p:ph type="title"/>
          </p:nvPr>
        </p:nvSpPr>
        <p:spPr>
          <a:xfrm>
            <a:off x="857250" y="214313"/>
            <a:ext cx="6143625" cy="1143000"/>
          </a:xfrm>
        </p:spPr>
        <p:txBody>
          <a:bodyPr/>
          <a:lstStyle/>
          <a:p>
            <a:r>
              <a:rPr lang="es-ES" smtClean="0">
                <a:ea typeface="Calibri" pitchFamily="34" charset="0"/>
              </a:rPr>
              <a:t>Promoción de Exportaciones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 bwMode="auto">
          <a:xfrm>
            <a:off x="214313" y="4000500"/>
            <a:ext cx="8358187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spcBef>
                <a:spcPct val="20000"/>
              </a:spcBef>
              <a:defRPr/>
            </a:pPr>
            <a:r>
              <a:rPr lang="es-ES" sz="4400" b="1" kern="0" dirty="0">
                <a:solidFill>
                  <a:srgbClr val="00A6DD"/>
                </a:solidFill>
                <a:latin typeface="Calibri" pitchFamily="34" charset="0"/>
                <a:cs typeface="Calibri" pitchFamily="34" charset="0"/>
              </a:rPr>
              <a:t>RELACIONES INSTITUCIONALES</a:t>
            </a:r>
          </a:p>
        </p:txBody>
      </p:sp>
      <p:sp>
        <p:nvSpPr>
          <p:cNvPr id="3" name="1 Título"/>
          <p:cNvSpPr txBox="1">
            <a:spLocks/>
          </p:cNvSpPr>
          <p:nvPr/>
        </p:nvSpPr>
        <p:spPr bwMode="auto">
          <a:xfrm>
            <a:off x="1428750" y="2428875"/>
            <a:ext cx="7143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>
              <a:defRPr/>
            </a:pPr>
            <a:r>
              <a:rPr lang="es-AR" sz="2800" b="1" kern="0" dirty="0">
                <a:solidFill>
                  <a:srgbClr val="FFC000"/>
                </a:solidFill>
                <a:latin typeface="Calibri" pitchFamily="34" charset="0"/>
                <a:ea typeface="+mj-ea"/>
                <a:cs typeface="Calibri" pitchFamily="34" charset="0"/>
              </a:rPr>
              <a:t>SERVICIOS EXPORTAR</a:t>
            </a:r>
            <a:endParaRPr lang="es-AR" sz="2800" b="1" kern="0" dirty="0"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>
          <a:xfrm>
            <a:off x="857250" y="214313"/>
            <a:ext cx="5572125" cy="1143000"/>
          </a:xfrm>
        </p:spPr>
        <p:txBody>
          <a:bodyPr/>
          <a:lstStyle/>
          <a:p>
            <a:r>
              <a:rPr lang="es-ES" smtClean="0">
                <a:ea typeface="Calibri" pitchFamily="34" charset="0"/>
              </a:rPr>
              <a:t>Relaciones Institucionales</a:t>
            </a:r>
          </a:p>
        </p:txBody>
      </p:sp>
      <p:grpSp>
        <p:nvGrpSpPr>
          <p:cNvPr id="16387" name="20 Grupo"/>
          <p:cNvGrpSpPr>
            <a:grpSpLocks/>
          </p:cNvGrpSpPr>
          <p:nvPr/>
        </p:nvGrpSpPr>
        <p:grpSpPr bwMode="auto">
          <a:xfrm>
            <a:off x="214313" y="1863725"/>
            <a:ext cx="8643937" cy="4422775"/>
            <a:chOff x="357217" y="1714488"/>
            <a:chExt cx="8643909" cy="4422662"/>
          </a:xfrm>
        </p:grpSpPr>
        <p:sp>
          <p:nvSpPr>
            <p:cNvPr id="15" name="14 Rectángulo"/>
            <p:cNvSpPr/>
            <p:nvPr/>
          </p:nvSpPr>
          <p:spPr>
            <a:xfrm>
              <a:off x="857277" y="1714488"/>
              <a:ext cx="7715225" cy="35717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cxnSp>
          <p:nvCxnSpPr>
            <p:cNvPr id="8" name="7 Conector recto"/>
            <p:cNvCxnSpPr>
              <a:stCxn id="15" idx="0"/>
              <a:endCxn id="15" idx="2"/>
            </p:cNvCxnSpPr>
            <p:nvPr/>
          </p:nvCxnSpPr>
          <p:spPr>
            <a:xfrm rot="16200000" flipH="1">
              <a:off x="2928205" y="3501174"/>
              <a:ext cx="3571784" cy="1587"/>
            </a:xfrm>
            <a:prstGeom prst="line">
              <a:avLst/>
            </a:prstGeom>
            <a:ln w="3175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857277" y="3621027"/>
              <a:ext cx="7715225" cy="22224"/>
            </a:xfrm>
            <a:prstGeom prst="line">
              <a:avLst/>
            </a:prstGeom>
            <a:ln w="3175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11 CuadroTexto"/>
            <p:cNvSpPr txBox="1"/>
            <p:nvPr/>
          </p:nvSpPr>
          <p:spPr>
            <a:xfrm>
              <a:off x="4786328" y="2000231"/>
              <a:ext cx="3500426" cy="13239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ES" sz="4000" b="1" dirty="0">
                  <a:solidFill>
                    <a:srgbClr val="00A6DD"/>
                  </a:solidFill>
                  <a:latin typeface="Calibri" pitchFamily="34" charset="0"/>
                  <a:cs typeface="Calibri" pitchFamily="34" charset="0"/>
                </a:rPr>
                <a:t>Comunicación Institucional</a:t>
              </a:r>
              <a:endPara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428654" y="2000231"/>
              <a:ext cx="4214799" cy="13239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>
                <a:defRPr/>
              </a:pPr>
              <a:r>
                <a:rPr lang="es-ES" sz="4000" b="1" dirty="0">
                  <a:solidFill>
                    <a:srgbClr val="00A6DD"/>
                  </a:solidFill>
                  <a:latin typeface="Calibri" pitchFamily="34" charset="0"/>
                  <a:cs typeface="Calibri" pitchFamily="34" charset="0"/>
                </a:rPr>
                <a:t>Coordinación Federal</a:t>
              </a:r>
              <a:endPara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4786328" y="4078216"/>
              <a:ext cx="4214798" cy="70800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ES" sz="4000" b="1" dirty="0">
                  <a:solidFill>
                    <a:srgbClr val="00A6DD"/>
                  </a:solidFill>
                  <a:latin typeface="Calibri" pitchFamily="34" charset="0"/>
                  <a:cs typeface="Calibri" pitchFamily="34" charset="0"/>
                </a:rPr>
                <a:t>Premio ExportAr</a:t>
              </a:r>
              <a:endPara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357217" y="3786123"/>
              <a:ext cx="4214798" cy="13239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>
                <a:defRPr/>
              </a:pPr>
              <a:r>
                <a:rPr lang="es-ES" sz="4000" b="1" dirty="0">
                  <a:solidFill>
                    <a:srgbClr val="00A6DD"/>
                  </a:solidFill>
                  <a:latin typeface="Calibri" pitchFamily="34" charset="0"/>
                  <a:cs typeface="Calibri" pitchFamily="34" charset="0"/>
                </a:rPr>
                <a:t>Noticias de ExportAr</a:t>
              </a:r>
              <a:endPara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395" name="10 CuadroTexto"/>
            <p:cNvSpPr txBox="1">
              <a:spLocks noChangeArrowheads="1"/>
            </p:cNvSpPr>
            <p:nvPr/>
          </p:nvSpPr>
          <p:spPr bwMode="auto">
            <a:xfrm>
              <a:off x="857224" y="5429264"/>
              <a:ext cx="7715304" cy="707886"/>
            </a:xfrm>
            <a:prstGeom prst="rect">
              <a:avLst/>
            </a:prstGeom>
            <a:solidFill>
              <a:srgbClr val="00A6DD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ES" sz="4000">
                  <a:solidFill>
                    <a:schemeClr val="bg1"/>
                  </a:solidFill>
                  <a:latin typeface="Calibri" pitchFamily="34" charset="0"/>
                </a:rPr>
                <a:t>www.exportar.org.ar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85813" y="1643063"/>
            <a:ext cx="8072437" cy="7143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Sectores</a:t>
            </a:r>
          </a:p>
        </p:txBody>
      </p:sp>
      <p:grpSp>
        <p:nvGrpSpPr>
          <p:cNvPr id="17411" name="14 Grupo"/>
          <p:cNvGrpSpPr>
            <a:grpSpLocks/>
          </p:cNvGrpSpPr>
          <p:nvPr/>
        </p:nvGrpSpPr>
        <p:grpSpPr bwMode="auto">
          <a:xfrm>
            <a:off x="285750" y="2790825"/>
            <a:ext cx="8786813" cy="2801938"/>
            <a:chOff x="285750" y="2791103"/>
            <a:chExt cx="8786844" cy="2801579"/>
          </a:xfrm>
        </p:grpSpPr>
        <p:cxnSp>
          <p:nvCxnSpPr>
            <p:cNvPr id="8" name="7 Conector recto"/>
            <p:cNvCxnSpPr/>
            <p:nvPr/>
          </p:nvCxnSpPr>
          <p:spPr>
            <a:xfrm rot="5400000">
              <a:off x="3342673" y="4199828"/>
              <a:ext cx="2742849" cy="1587"/>
            </a:xfrm>
            <a:prstGeom prst="line">
              <a:avLst/>
            </a:prstGeom>
            <a:ln w="3175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642939" y="4121258"/>
              <a:ext cx="7715277" cy="22222"/>
            </a:xfrm>
            <a:prstGeom prst="line">
              <a:avLst/>
            </a:prstGeom>
            <a:ln w="3175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11 CuadroTexto"/>
            <p:cNvSpPr txBox="1"/>
            <p:nvPr/>
          </p:nvSpPr>
          <p:spPr>
            <a:xfrm>
              <a:off x="4845066" y="2814913"/>
              <a:ext cx="3675076" cy="132221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ES" sz="4000" b="1" dirty="0">
                  <a:solidFill>
                    <a:srgbClr val="00A6DD"/>
                  </a:solidFill>
                  <a:latin typeface="Calibri" pitchFamily="34" charset="0"/>
                  <a:cs typeface="Calibri" pitchFamily="34" charset="0"/>
                </a:rPr>
                <a:t>Atención a</a:t>
              </a:r>
            </a:p>
            <a:p>
              <a:pPr>
                <a:defRPr/>
              </a:pPr>
              <a:r>
                <a:rPr lang="es-ES" sz="4000" b="1" dirty="0">
                  <a:solidFill>
                    <a:srgbClr val="00A6DD"/>
                  </a:solidFill>
                  <a:latin typeface="Calibri" pitchFamily="34" charset="0"/>
                  <a:cs typeface="Calibri" pitchFamily="34" charset="0"/>
                </a:rPr>
                <a:t>Empresas</a:t>
              </a:r>
              <a:endPara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285750" y="2791103"/>
              <a:ext cx="4214828" cy="132380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>
                <a:defRPr/>
              </a:pPr>
              <a:r>
                <a:rPr lang="es-ES" sz="4000" b="1" dirty="0">
                  <a:solidFill>
                    <a:srgbClr val="00A6DD"/>
                  </a:solidFill>
                  <a:latin typeface="Calibri" pitchFamily="34" charset="0"/>
                  <a:cs typeface="Calibri" pitchFamily="34" charset="0"/>
                </a:rPr>
                <a:t>Información</a:t>
              </a:r>
            </a:p>
            <a:p>
              <a:pPr algn="r">
                <a:defRPr/>
              </a:pPr>
              <a:r>
                <a:rPr lang="es-ES" sz="4000" b="1" dirty="0">
                  <a:solidFill>
                    <a:srgbClr val="00A6DD"/>
                  </a:solidFill>
                  <a:latin typeface="Calibri" pitchFamily="34" charset="0"/>
                  <a:cs typeface="Calibri" pitchFamily="34" charset="0"/>
                </a:rPr>
                <a:t>Comercial</a:t>
              </a:r>
              <a:endPara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418" name="17 CuadroTexto"/>
            <p:cNvSpPr txBox="1">
              <a:spLocks noChangeArrowheads="1"/>
            </p:cNvSpPr>
            <p:nvPr/>
          </p:nvSpPr>
          <p:spPr bwMode="auto">
            <a:xfrm>
              <a:off x="4857766" y="4269240"/>
              <a:ext cx="4214828" cy="1323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4000" b="1">
                  <a:solidFill>
                    <a:srgbClr val="00A6DD"/>
                  </a:solidFill>
                  <a:latin typeface="Calibri" pitchFamily="34" charset="0"/>
                </a:rPr>
                <a:t>Grupos Exportadores</a:t>
              </a:r>
            </a:p>
          </p:txBody>
        </p:sp>
      </p:grpSp>
      <p:sp>
        <p:nvSpPr>
          <p:cNvPr id="17412" name="1 Título"/>
          <p:cNvSpPr>
            <a:spLocks noGrp="1"/>
          </p:cNvSpPr>
          <p:nvPr>
            <p:ph type="title"/>
          </p:nvPr>
        </p:nvSpPr>
        <p:spPr>
          <a:xfrm>
            <a:off x="857250" y="214313"/>
            <a:ext cx="5929313" cy="1143000"/>
          </a:xfrm>
        </p:spPr>
        <p:txBody>
          <a:bodyPr/>
          <a:lstStyle/>
          <a:p>
            <a:r>
              <a:rPr lang="es-ES" smtClean="0">
                <a:ea typeface="Calibri" pitchFamily="34" charset="0"/>
              </a:rPr>
              <a:t>INTELIGENCIA COMERCIAL</a:t>
            </a:r>
          </a:p>
        </p:txBody>
      </p:sp>
      <p:sp>
        <p:nvSpPr>
          <p:cNvPr id="11" name="10 CuadroTexto"/>
          <p:cNvSpPr txBox="1"/>
          <p:nvPr/>
        </p:nvSpPr>
        <p:spPr bwMode="auto">
          <a:xfrm>
            <a:off x="314325" y="4459288"/>
            <a:ext cx="42148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s-ES" sz="4000" b="1" dirty="0">
                <a:solidFill>
                  <a:srgbClr val="00A6DD"/>
                </a:solidFill>
                <a:latin typeface="Calibri" pitchFamily="34" charset="0"/>
                <a:cs typeface="Calibri" pitchFamily="34" charset="0"/>
              </a:rPr>
              <a:t>Capacitación</a:t>
            </a:r>
            <a:endParaRPr lang="es-ES" sz="4000" b="1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4682</TotalTime>
  <Words>1721</Words>
  <Application>Microsoft Office PowerPoint</Application>
  <PresentationFormat>Presentación en pantalla (4:3)</PresentationFormat>
  <Paragraphs>368</Paragraphs>
  <Slides>42</Slides>
  <Notes>0</Notes>
  <HiddenSlides>7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5" baseType="lpstr">
      <vt:lpstr>Arial</vt:lpstr>
      <vt:lpstr>Calibri</vt:lpstr>
      <vt:lpstr>Diseño predeterminado</vt:lpstr>
      <vt:lpstr>Diapositiva 1</vt:lpstr>
      <vt:lpstr>Fundación Exportar</vt:lpstr>
      <vt:lpstr>Fundación Exportar</vt:lpstr>
      <vt:lpstr>Diapositiva 4</vt:lpstr>
      <vt:lpstr>Promoción de Exportaciones</vt:lpstr>
      <vt:lpstr>Promoción de Exportaciones</vt:lpstr>
      <vt:lpstr>Diapositiva 7</vt:lpstr>
      <vt:lpstr>Relaciones Institucionales</vt:lpstr>
      <vt:lpstr>INTELIGENCIA COMERCIAL</vt:lpstr>
      <vt:lpstr>INTELIGENCIA COMERCIAL</vt:lpstr>
      <vt:lpstr>Relaciones Institucionales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Relaciones Institucionales  GRUPOS EXPORTADORES</vt:lpstr>
      <vt:lpstr>Diapositiva 42</vt:lpstr>
    </vt:vector>
  </TitlesOfParts>
  <Company>fundacion exportar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Martín Poggi</dc:creator>
  <cp:lastModifiedBy>ecp</cp:lastModifiedBy>
  <cp:revision>374</cp:revision>
  <dcterms:created xsi:type="dcterms:W3CDTF">2011-04-08T18:07:09Z</dcterms:created>
  <dcterms:modified xsi:type="dcterms:W3CDTF">2014-11-18T20:00:34Z</dcterms:modified>
</cp:coreProperties>
</file>